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662" r:id="rId3"/>
  </p:sldMasterIdLst>
  <p:notesMasterIdLst>
    <p:notesMasterId r:id="rId43"/>
  </p:notesMasterIdLst>
  <p:handoutMasterIdLst>
    <p:handoutMasterId r:id="rId44"/>
  </p:handoutMasterIdLst>
  <p:sldIdLst>
    <p:sldId id="354" r:id="rId4"/>
    <p:sldId id="728" r:id="rId5"/>
    <p:sldId id="729" r:id="rId6"/>
    <p:sldId id="715" r:id="rId7"/>
    <p:sldId id="725" r:id="rId8"/>
    <p:sldId id="716" r:id="rId9"/>
    <p:sldId id="718" r:id="rId10"/>
    <p:sldId id="682" r:id="rId11"/>
    <p:sldId id="683" r:id="rId12"/>
    <p:sldId id="684" r:id="rId13"/>
    <p:sldId id="697" r:id="rId14"/>
    <p:sldId id="699" r:id="rId15"/>
    <p:sldId id="709" r:id="rId16"/>
    <p:sldId id="710" r:id="rId17"/>
    <p:sldId id="711" r:id="rId18"/>
    <p:sldId id="712" r:id="rId19"/>
    <p:sldId id="713" r:id="rId20"/>
    <p:sldId id="698" r:id="rId21"/>
    <p:sldId id="690" r:id="rId22"/>
    <p:sldId id="701" r:id="rId23"/>
    <p:sldId id="705" r:id="rId24"/>
    <p:sldId id="706" r:id="rId25"/>
    <p:sldId id="703" r:id="rId26"/>
    <p:sldId id="704" r:id="rId27"/>
    <p:sldId id="726" r:id="rId28"/>
    <p:sldId id="727" r:id="rId29"/>
    <p:sldId id="688" r:id="rId30"/>
    <p:sldId id="720" r:id="rId31"/>
    <p:sldId id="687" r:id="rId32"/>
    <p:sldId id="691" r:id="rId33"/>
    <p:sldId id="692" r:id="rId34"/>
    <p:sldId id="693" r:id="rId35"/>
    <p:sldId id="694" r:id="rId36"/>
    <p:sldId id="695" r:id="rId37"/>
    <p:sldId id="721" r:id="rId38"/>
    <p:sldId id="708" r:id="rId39"/>
    <p:sldId id="724" r:id="rId40"/>
    <p:sldId id="722" r:id="rId41"/>
    <p:sldId id="656" r:id="rId42"/>
  </p:sldIdLst>
  <p:sldSz cx="9144000" cy="6858000" type="screen4x3"/>
  <p:notesSz cx="6797675" cy="9926638"/>
  <p:defaultTextStyle>
    <a:defPPr>
      <a:defRPr lang="ja-JP"/>
    </a:defPPr>
    <a:lvl1pPr algn="l" rtl="0" fontAlgn="base">
      <a:spcBef>
        <a:spcPct val="0"/>
      </a:spcBef>
      <a:spcAft>
        <a:spcPct val="0"/>
      </a:spcAft>
      <a:defRPr kumimoji="1" u="sng"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u="sng"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u="sng"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u="sng"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u="sng"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u="sng"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u="sng"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u="sng"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u="sng"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F9DD"/>
    <a:srgbClr val="FFFED4"/>
    <a:srgbClr val="17B127"/>
    <a:srgbClr val="C6FEC3"/>
    <a:srgbClr val="FECCB8"/>
    <a:srgbClr val="FC0C13"/>
    <a:srgbClr val="B9FFAE"/>
    <a:srgbClr val="FEFEB5"/>
    <a:srgbClr val="B8FFAB"/>
    <a:srgbClr val="FEF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DCAF9ED-07DC-4A11-8D7F-57B35C25682E}" styleName="中間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8B1032C-EA38-4F05-BA0D-38AFFFC7BED3}" styleName="淡色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中間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ABFCF23-3B69-468F-B69F-88F6DE6A72F2}" styleName="中間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スタイルなし/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中間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淡色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淡色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淡色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660"/>
  </p:normalViewPr>
  <p:slideViewPr>
    <p:cSldViewPr snapToGrid="0" snapToObjects="1">
      <p:cViewPr varScale="1">
        <p:scale>
          <a:sx n="80" d="100"/>
          <a:sy n="80" d="100"/>
        </p:scale>
        <p:origin x="-552" y="-104"/>
      </p:cViewPr>
      <p:guideLst>
        <p:guide orient="horz" pos="2256"/>
        <p:guide pos="2876"/>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52A7FA9-20F5-D24F-8DB9-329197F19201}" type="datetimeFigureOut">
              <a:rPr kumimoji="1" lang="ja-JP" altLang="en-US" smtClean="0"/>
              <a:t>18/06/01</a:t>
            </a:fld>
            <a:endParaRPr kumimoji="1" lang="ja-JP" altLang="en-US"/>
          </a:p>
        </p:txBody>
      </p:sp>
      <p:sp>
        <p:nvSpPr>
          <p:cNvPr id="4" name="フッター プレースホルダー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FEF8026-BD8C-E547-B890-1F714DAE1539}" type="slidenum">
              <a:rPr kumimoji="1" lang="ja-JP" altLang="en-US" smtClean="0"/>
              <a:t>‹#›</a:t>
            </a:fld>
            <a:endParaRPr kumimoji="1" lang="ja-JP" altLang="en-US"/>
          </a:p>
        </p:txBody>
      </p:sp>
    </p:spTree>
    <p:extLst>
      <p:ext uri="{BB962C8B-B14F-4D97-AF65-F5344CB8AC3E}">
        <p14:creationId xmlns:p14="http://schemas.microsoft.com/office/powerpoint/2010/main" val="41796714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t" anchorCtr="0" compatLnSpc="1">
            <a:prstTxWarp prst="textNoShape">
              <a:avLst/>
            </a:prstTxWarp>
          </a:bodyPr>
          <a:lstStyle>
            <a:lvl1pPr defTabSz="920750">
              <a:defRPr sz="1200" u="none">
                <a:latin typeface="Arial" charset="0"/>
              </a:defRPr>
            </a:lvl1pPr>
          </a:lstStyle>
          <a:p>
            <a:pPr>
              <a:defRPr/>
            </a:pPr>
            <a:endParaRPr lang="en-US" altLang="ja-JP" dirty="0"/>
          </a:p>
        </p:txBody>
      </p:sp>
      <p:sp>
        <p:nvSpPr>
          <p:cNvPr id="3075"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t" anchorCtr="0" compatLnSpc="1">
            <a:prstTxWarp prst="textNoShape">
              <a:avLst/>
            </a:prstTxWarp>
          </a:bodyPr>
          <a:lstStyle>
            <a:lvl1pPr algn="r" defTabSz="920750">
              <a:defRPr sz="1200" u="none">
                <a:latin typeface="Arial" charset="0"/>
              </a:defRPr>
            </a:lvl1pPr>
          </a:lstStyle>
          <a:p>
            <a:pPr>
              <a:defRPr/>
            </a:pPr>
            <a:endParaRPr lang="en-US" altLang="ja-JP" dirty="0"/>
          </a:p>
        </p:txBody>
      </p:sp>
      <p:sp>
        <p:nvSpPr>
          <p:cNvPr id="24580"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3078"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b" anchorCtr="0" compatLnSpc="1">
            <a:prstTxWarp prst="textNoShape">
              <a:avLst/>
            </a:prstTxWarp>
          </a:bodyPr>
          <a:lstStyle>
            <a:lvl1pPr defTabSz="920750">
              <a:defRPr sz="1200" u="none">
                <a:latin typeface="Arial" charset="0"/>
              </a:defRPr>
            </a:lvl1pPr>
          </a:lstStyle>
          <a:p>
            <a:pPr>
              <a:defRPr/>
            </a:pPr>
            <a:endParaRPr lang="en-US" altLang="ja-JP" dirty="0"/>
          </a:p>
        </p:txBody>
      </p:sp>
      <p:sp>
        <p:nvSpPr>
          <p:cNvPr id="3079"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08" tIns="46054" rIns="92108" bIns="46054" numCol="1" anchor="b" anchorCtr="0" compatLnSpc="1">
            <a:prstTxWarp prst="textNoShape">
              <a:avLst/>
            </a:prstTxWarp>
          </a:bodyPr>
          <a:lstStyle>
            <a:lvl1pPr algn="r" defTabSz="920750">
              <a:defRPr sz="1200" u="none">
                <a:latin typeface="Arial" charset="0"/>
              </a:defRPr>
            </a:lvl1pPr>
          </a:lstStyle>
          <a:p>
            <a:pPr>
              <a:defRPr/>
            </a:pPr>
            <a:fld id="{2B64E693-A73F-4B2A-A958-E95087A372BC}" type="slidenum">
              <a:rPr lang="en-US" altLang="ja-JP"/>
              <a:pPr>
                <a:defRPr/>
              </a:pPr>
              <a:t>‹#›</a:t>
            </a:fld>
            <a:endParaRPr lang="en-US" altLang="ja-JP" dirty="0"/>
          </a:p>
        </p:txBody>
      </p:sp>
    </p:spTree>
    <p:extLst>
      <p:ext uri="{BB962C8B-B14F-4D97-AF65-F5344CB8AC3E}">
        <p14:creationId xmlns:p14="http://schemas.microsoft.com/office/powerpoint/2010/main" val="344412091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a:ln/>
        </p:spPr>
      </p:sp>
      <p:sp>
        <p:nvSpPr>
          <p:cNvPr id="25603" name="ノート プレースホルダー 2"/>
          <p:cNvSpPr>
            <a:spLocks noGrp="1"/>
          </p:cNvSpPr>
          <p:nvPr>
            <p:ph type="body" idx="1"/>
          </p:nvPr>
        </p:nvSpPr>
        <p:spPr>
          <a:noFill/>
        </p:spPr>
        <p:txBody>
          <a:bodyPr/>
          <a:lstStyle/>
          <a:p>
            <a:endParaRPr lang="ja-JP" altLang="en-US" dirty="0" smtClean="0">
              <a:latin typeface="Arial" pitchFamily="34" charset="0"/>
            </a:endParaRPr>
          </a:p>
        </p:txBody>
      </p:sp>
      <p:sp>
        <p:nvSpPr>
          <p:cNvPr id="25604" name="スライド番号プレースホルダー 3"/>
          <p:cNvSpPr>
            <a:spLocks noGrp="1"/>
          </p:cNvSpPr>
          <p:nvPr>
            <p:ph type="sldNum" sz="quarter" idx="5"/>
          </p:nvPr>
        </p:nvSpPr>
        <p:spPr>
          <a:noFill/>
        </p:spPr>
        <p:txBody>
          <a:bodyPr/>
          <a:lstStyle>
            <a:lvl1pPr defTabSz="920750" eaLnBrk="0" hangingPunct="0">
              <a:defRPr kumimoji="1" u="sng">
                <a:solidFill>
                  <a:schemeClr val="tx1"/>
                </a:solidFill>
                <a:latin typeface="Arial" pitchFamily="34" charset="0"/>
                <a:ea typeface="ＭＳ Ｐゴシック" pitchFamily="50" charset="-128"/>
              </a:defRPr>
            </a:lvl1pPr>
            <a:lvl2pPr marL="742950" indent="-285750" defTabSz="920750" eaLnBrk="0" hangingPunct="0">
              <a:defRPr kumimoji="1" u="sng">
                <a:solidFill>
                  <a:schemeClr val="tx1"/>
                </a:solidFill>
                <a:latin typeface="Arial" pitchFamily="34" charset="0"/>
                <a:ea typeface="ＭＳ Ｐゴシック" pitchFamily="50" charset="-128"/>
              </a:defRPr>
            </a:lvl2pPr>
            <a:lvl3pPr marL="1143000" indent="-228600" defTabSz="920750" eaLnBrk="0" hangingPunct="0">
              <a:defRPr kumimoji="1" u="sng">
                <a:solidFill>
                  <a:schemeClr val="tx1"/>
                </a:solidFill>
                <a:latin typeface="Arial" pitchFamily="34" charset="0"/>
                <a:ea typeface="ＭＳ Ｐゴシック" pitchFamily="50" charset="-128"/>
              </a:defRPr>
            </a:lvl3pPr>
            <a:lvl4pPr marL="1600200" indent="-228600" defTabSz="920750" eaLnBrk="0" hangingPunct="0">
              <a:defRPr kumimoji="1" u="sng">
                <a:solidFill>
                  <a:schemeClr val="tx1"/>
                </a:solidFill>
                <a:latin typeface="Arial" pitchFamily="34" charset="0"/>
                <a:ea typeface="ＭＳ Ｐゴシック" pitchFamily="50" charset="-128"/>
              </a:defRPr>
            </a:lvl4pPr>
            <a:lvl5pPr marL="2057400" indent="-228600" defTabSz="920750" eaLnBrk="0" hangingPunct="0">
              <a:defRPr kumimoji="1" u="sng">
                <a:solidFill>
                  <a:schemeClr val="tx1"/>
                </a:solidFill>
                <a:latin typeface="Arial" pitchFamily="34" charset="0"/>
                <a:ea typeface="ＭＳ Ｐゴシック" pitchFamily="50" charset="-128"/>
              </a:defRPr>
            </a:lvl5pPr>
            <a:lvl6pPr marL="2514600" indent="-228600" defTabSz="920750" eaLnBrk="0" fontAlgn="base" hangingPunct="0">
              <a:spcBef>
                <a:spcPct val="0"/>
              </a:spcBef>
              <a:spcAft>
                <a:spcPct val="0"/>
              </a:spcAft>
              <a:defRPr kumimoji="1" u="sng">
                <a:solidFill>
                  <a:schemeClr val="tx1"/>
                </a:solidFill>
                <a:latin typeface="Arial" pitchFamily="34" charset="0"/>
                <a:ea typeface="ＭＳ Ｐゴシック" pitchFamily="50" charset="-128"/>
              </a:defRPr>
            </a:lvl6pPr>
            <a:lvl7pPr marL="2971800" indent="-228600" defTabSz="920750" eaLnBrk="0" fontAlgn="base" hangingPunct="0">
              <a:spcBef>
                <a:spcPct val="0"/>
              </a:spcBef>
              <a:spcAft>
                <a:spcPct val="0"/>
              </a:spcAft>
              <a:defRPr kumimoji="1" u="sng">
                <a:solidFill>
                  <a:schemeClr val="tx1"/>
                </a:solidFill>
                <a:latin typeface="Arial" pitchFamily="34" charset="0"/>
                <a:ea typeface="ＭＳ Ｐゴシック" pitchFamily="50" charset="-128"/>
              </a:defRPr>
            </a:lvl7pPr>
            <a:lvl8pPr marL="3429000" indent="-228600" defTabSz="920750" eaLnBrk="0" fontAlgn="base" hangingPunct="0">
              <a:spcBef>
                <a:spcPct val="0"/>
              </a:spcBef>
              <a:spcAft>
                <a:spcPct val="0"/>
              </a:spcAft>
              <a:defRPr kumimoji="1" u="sng">
                <a:solidFill>
                  <a:schemeClr val="tx1"/>
                </a:solidFill>
                <a:latin typeface="Arial" pitchFamily="34" charset="0"/>
                <a:ea typeface="ＭＳ Ｐゴシック" pitchFamily="50" charset="-128"/>
              </a:defRPr>
            </a:lvl8pPr>
            <a:lvl9pPr marL="3886200" indent="-228600" defTabSz="920750" eaLnBrk="0" fontAlgn="base" hangingPunct="0">
              <a:spcBef>
                <a:spcPct val="0"/>
              </a:spcBef>
              <a:spcAft>
                <a:spcPct val="0"/>
              </a:spcAft>
              <a:defRPr kumimoji="1" u="sng">
                <a:solidFill>
                  <a:schemeClr val="tx1"/>
                </a:solidFill>
                <a:latin typeface="Arial" pitchFamily="34" charset="0"/>
                <a:ea typeface="ＭＳ Ｐゴシック" pitchFamily="50" charset="-128"/>
              </a:defRPr>
            </a:lvl9pPr>
          </a:lstStyle>
          <a:p>
            <a:pPr eaLnBrk="1" hangingPunct="1"/>
            <a:fld id="{4D941916-5F03-42FF-8778-205146808AE7}" type="slidenum">
              <a:rPr lang="en-US" altLang="ja-JP" u="none" smtClean="0"/>
              <a:pPr eaLnBrk="1" hangingPunct="1"/>
              <a:t>1</a:t>
            </a:fld>
            <a:endParaRPr lang="en-US" altLang="ja-JP" u="none"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B9898B1-4A4B-6F43-A7FE-C7572583EE35}" type="slidenum">
              <a:rPr kumimoji="1" lang="ja-JP" altLang="en-US" smtClean="0"/>
              <a:t>31</a:t>
            </a:fld>
            <a:endParaRPr kumimoji="1" lang="ja-JP" altLang="en-US"/>
          </a:p>
        </p:txBody>
      </p:sp>
    </p:spTree>
    <p:extLst>
      <p:ext uri="{BB962C8B-B14F-4D97-AF65-F5344CB8AC3E}">
        <p14:creationId xmlns:p14="http://schemas.microsoft.com/office/powerpoint/2010/main" val="153151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3F3FC5C2-7DF4-1B41-8F6C-1B791EAA5FC0}" type="datetime1">
              <a:rPr lang="ja-JP" altLang="en-US" smtClean="0"/>
              <a:t>18/06/01</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u="none"/>
            </a:lvl1pPr>
          </a:lstStyle>
          <a:p>
            <a:pPr>
              <a:defRPr/>
            </a:pPr>
            <a:fld id="{6F9ADA37-3FA4-4F29-A230-A00D4A3B6FE5}" type="slidenum">
              <a:rPr lang="en-US" altLang="ja-JP" smtClean="0"/>
              <a:pPr>
                <a:defRPr/>
              </a:pPr>
              <a:t>‹#›</a:t>
            </a:fld>
            <a:endParaRPr lang="en-US" altLang="ja-JP" dirty="0"/>
          </a:p>
        </p:txBody>
      </p:sp>
    </p:spTree>
    <p:extLst>
      <p:ext uri="{BB962C8B-B14F-4D97-AF65-F5344CB8AC3E}">
        <p14:creationId xmlns:p14="http://schemas.microsoft.com/office/powerpoint/2010/main" val="34185634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84B0639F-89D9-C24C-87A9-9BF272E113CD}" type="datetime1">
              <a:rPr lang="ja-JP" altLang="en-US" smtClean="0"/>
              <a:t>18/06/01</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6B47CE93-D4F7-4445-8447-D3CB9A1C03D0}" type="slidenum">
              <a:rPr lang="en-US" altLang="ja-JP"/>
              <a:pPr>
                <a:defRPr/>
              </a:pPr>
              <a:t>‹#›</a:t>
            </a:fld>
            <a:endParaRPr lang="en-US" altLang="ja-JP" dirty="0"/>
          </a:p>
        </p:txBody>
      </p:sp>
    </p:spTree>
    <p:extLst>
      <p:ext uri="{BB962C8B-B14F-4D97-AF65-F5344CB8AC3E}">
        <p14:creationId xmlns:p14="http://schemas.microsoft.com/office/powerpoint/2010/main" val="39285921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90062B24-4F04-D64E-8656-BA0686F6C8C5}" type="datetime1">
              <a:rPr lang="ja-JP" altLang="en-US" smtClean="0"/>
              <a:t>18/06/01</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DFA59B3A-3091-4911-AB9D-7138FB7E4F99}" type="slidenum">
              <a:rPr lang="en-US" altLang="ja-JP"/>
              <a:pPr>
                <a:defRPr/>
              </a:pPr>
              <a:t>‹#›</a:t>
            </a:fld>
            <a:endParaRPr lang="en-US" altLang="ja-JP" dirty="0"/>
          </a:p>
        </p:txBody>
      </p:sp>
    </p:spTree>
    <p:extLst>
      <p:ext uri="{BB962C8B-B14F-4D97-AF65-F5344CB8AC3E}">
        <p14:creationId xmlns:p14="http://schemas.microsoft.com/office/powerpoint/2010/main" val="11838417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07539B28-D10E-CB46-B9A5-A77C9C33B04E}" type="datetime1">
              <a:rPr lang="ja-JP" altLang="en-US" smtClean="0"/>
              <a:t>18/06/01</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098FD6E4-A2EE-4529-A6C4-AB8A77654D9B}" type="slidenum">
              <a:rPr lang="en-US" altLang="ja-JP"/>
              <a:pPr>
                <a:defRPr/>
              </a:pPr>
              <a:t>‹#›</a:t>
            </a:fld>
            <a:endParaRPr lang="en-US" altLang="ja-JP" dirty="0"/>
          </a:p>
        </p:txBody>
      </p:sp>
    </p:spTree>
    <p:extLst>
      <p:ext uri="{BB962C8B-B14F-4D97-AF65-F5344CB8AC3E}">
        <p14:creationId xmlns:p14="http://schemas.microsoft.com/office/powerpoint/2010/main" val="15902094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18488" cy="777875"/>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fld id="{1D402C70-ADF2-8645-A0CF-2ADC4950A055}" type="datetime1">
              <a:rPr lang="ja-JP" altLang="en-US" smtClean="0"/>
              <a:t>18/06/01</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17F3E5BB-3370-4C2C-996D-DD7783C4A121}" type="slidenum">
              <a:rPr lang="en-US" altLang="ja-JP"/>
              <a:pPr>
                <a:defRPr/>
              </a:pPr>
              <a:t>‹#›</a:t>
            </a:fld>
            <a:endParaRPr lang="en-US" altLang="ja-JP" dirty="0"/>
          </a:p>
        </p:txBody>
      </p:sp>
    </p:spTree>
    <p:extLst>
      <p:ext uri="{BB962C8B-B14F-4D97-AF65-F5344CB8AC3E}">
        <p14:creationId xmlns:p14="http://schemas.microsoft.com/office/powerpoint/2010/main" val="25981301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18488" cy="777875"/>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defRPr/>
            </a:lvl1pPr>
          </a:lstStyle>
          <a:p>
            <a:pPr>
              <a:defRPr/>
            </a:pPr>
            <a:fld id="{CA8BCE8D-FC63-5A43-86DC-2779220EDDC1}" type="datetime1">
              <a:rPr lang="ja-JP" altLang="en-US" smtClean="0"/>
              <a:t>18/06/01</a:t>
            </a:fld>
            <a:endParaRPr lang="en-US" altLang="ja-JP" dirty="0"/>
          </a:p>
        </p:txBody>
      </p:sp>
      <p:sp>
        <p:nvSpPr>
          <p:cNvPr id="7" name="Rectangle 5"/>
          <p:cNvSpPr>
            <a:spLocks noGrp="1" noChangeArrowheads="1"/>
          </p:cNvSpPr>
          <p:nvPr>
            <p:ph type="ftr" sz="quarter" idx="11"/>
          </p:nvPr>
        </p:nvSpPr>
        <p:spPr/>
        <p:txBody>
          <a:bodyPr/>
          <a:lstStyle>
            <a:lvl1pPr>
              <a:defRPr/>
            </a:lvl1pPr>
          </a:lstStyle>
          <a:p>
            <a:pPr>
              <a:defRPr/>
            </a:pPr>
            <a:endParaRPr lang="en-US" altLang="ja-JP" dirty="0"/>
          </a:p>
        </p:txBody>
      </p:sp>
      <p:sp>
        <p:nvSpPr>
          <p:cNvPr id="8" name="Rectangle 6"/>
          <p:cNvSpPr>
            <a:spLocks noGrp="1" noChangeArrowheads="1"/>
          </p:cNvSpPr>
          <p:nvPr>
            <p:ph type="sldNum" sz="quarter" idx="12"/>
          </p:nvPr>
        </p:nvSpPr>
        <p:spPr/>
        <p:txBody>
          <a:bodyPr/>
          <a:lstStyle>
            <a:lvl1pPr>
              <a:defRPr/>
            </a:lvl1pPr>
          </a:lstStyle>
          <a:p>
            <a:pPr>
              <a:defRPr/>
            </a:pPr>
            <a:fld id="{C8C6548B-6448-4107-B316-92C44A84AB33}" type="slidenum">
              <a:rPr lang="en-US" altLang="ja-JP"/>
              <a:pPr>
                <a:defRPr/>
              </a:pPr>
              <a:t>‹#›</a:t>
            </a:fld>
            <a:endParaRPr lang="en-US" altLang="ja-JP" dirty="0"/>
          </a:p>
        </p:txBody>
      </p:sp>
    </p:spTree>
    <p:extLst>
      <p:ext uri="{BB962C8B-B14F-4D97-AF65-F5344CB8AC3E}">
        <p14:creationId xmlns:p14="http://schemas.microsoft.com/office/powerpoint/2010/main" val="25288416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1B0B279F-367B-E344-AF01-415045D66BCF}" type="datetime1">
              <a:rPr lang="ja-JP" altLang="en-US" smtClean="0"/>
              <a:t>18/06/01</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B32354A2-5A72-4EC4-9E41-596E0115E951}" type="slidenum">
              <a:rPr lang="ja-JP" altLang="en-US"/>
              <a:pPr>
                <a:defRPr/>
              </a:pPr>
              <a:t>‹#›</a:t>
            </a:fld>
            <a:endParaRPr lang="ja-JP" altLang="en-US" dirty="0"/>
          </a:p>
        </p:txBody>
      </p:sp>
    </p:spTree>
    <p:extLst>
      <p:ext uri="{BB962C8B-B14F-4D97-AF65-F5344CB8AC3E}">
        <p14:creationId xmlns:p14="http://schemas.microsoft.com/office/powerpoint/2010/main" val="25965798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C47FA1DB-69A7-A442-8ED1-E1BFF3E07D0F}" type="datetime1">
              <a:rPr lang="ja-JP" altLang="en-US" smtClean="0"/>
              <a:t>18/06/01</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66A18A57-7474-45B8-9AB0-237F5F2679C7}" type="slidenum">
              <a:rPr lang="ja-JP" altLang="en-US"/>
              <a:pPr>
                <a:defRPr/>
              </a:pPr>
              <a:t>‹#›</a:t>
            </a:fld>
            <a:endParaRPr lang="ja-JP" altLang="en-US" dirty="0"/>
          </a:p>
        </p:txBody>
      </p:sp>
    </p:spTree>
    <p:extLst>
      <p:ext uri="{BB962C8B-B14F-4D97-AF65-F5344CB8AC3E}">
        <p14:creationId xmlns:p14="http://schemas.microsoft.com/office/powerpoint/2010/main" val="22617161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D184B70F-E1B3-E545-A510-CEA0B2519556}" type="datetime1">
              <a:rPr lang="ja-JP" altLang="en-US" smtClean="0"/>
              <a:t>18/06/01</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99506A94-23E5-4EBE-A91A-1E26246BDEEA}" type="slidenum">
              <a:rPr lang="ja-JP" altLang="en-US"/>
              <a:pPr>
                <a:defRPr/>
              </a:pPr>
              <a:t>‹#›</a:t>
            </a:fld>
            <a:endParaRPr lang="ja-JP" altLang="en-US" dirty="0"/>
          </a:p>
        </p:txBody>
      </p:sp>
    </p:spTree>
    <p:extLst>
      <p:ext uri="{BB962C8B-B14F-4D97-AF65-F5344CB8AC3E}">
        <p14:creationId xmlns:p14="http://schemas.microsoft.com/office/powerpoint/2010/main" val="7944626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4E55A767-07C9-2D46-9D73-9F8284CA45F4}" type="datetime1">
              <a:rPr lang="ja-JP" altLang="en-US" smtClean="0"/>
              <a:t>18/06/01</a:t>
            </a:fld>
            <a:endParaRPr lang="ja-JP" altLang="en-US" dirty="0"/>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167C1FEB-8C50-437E-8F32-5E97E67758F3}" type="slidenum">
              <a:rPr lang="ja-JP" altLang="en-US"/>
              <a:pPr>
                <a:defRPr/>
              </a:pPr>
              <a:t>‹#›</a:t>
            </a:fld>
            <a:endParaRPr lang="ja-JP" altLang="en-US" dirty="0"/>
          </a:p>
        </p:txBody>
      </p:sp>
    </p:spTree>
    <p:extLst>
      <p:ext uri="{BB962C8B-B14F-4D97-AF65-F5344CB8AC3E}">
        <p14:creationId xmlns:p14="http://schemas.microsoft.com/office/powerpoint/2010/main" val="5383072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38C87782-9244-F44E-A721-ECED6B4F6BAE}" type="datetime1">
              <a:rPr lang="ja-JP" altLang="en-US" smtClean="0"/>
              <a:t>18/06/01</a:t>
            </a:fld>
            <a:endParaRPr lang="ja-JP" altLang="en-US" dirty="0"/>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AC9B1275-D918-4570-AE3F-2CB425C09A08}" type="slidenum">
              <a:rPr lang="ja-JP" altLang="en-US"/>
              <a:pPr>
                <a:defRPr/>
              </a:pPr>
              <a:t>‹#›</a:t>
            </a:fld>
            <a:endParaRPr lang="ja-JP" altLang="en-US" dirty="0"/>
          </a:p>
        </p:txBody>
      </p:sp>
    </p:spTree>
    <p:extLst>
      <p:ext uri="{BB962C8B-B14F-4D97-AF65-F5344CB8AC3E}">
        <p14:creationId xmlns:p14="http://schemas.microsoft.com/office/powerpoint/2010/main" val="17951346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A80C194F-3389-DD42-8A3F-CF42C8A49FF7}" type="datetime1">
              <a:rPr lang="ja-JP" altLang="en-US" smtClean="0"/>
              <a:t>18/06/01</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201514C7-3B91-4201-AFDB-2E37A98EFF2C}" type="slidenum">
              <a:rPr lang="en-US" altLang="ja-JP"/>
              <a:pPr>
                <a:defRPr/>
              </a:pPr>
              <a:t>‹#›</a:t>
            </a:fld>
            <a:endParaRPr lang="en-US" altLang="ja-JP" dirty="0"/>
          </a:p>
        </p:txBody>
      </p:sp>
    </p:spTree>
    <p:extLst>
      <p:ext uri="{BB962C8B-B14F-4D97-AF65-F5344CB8AC3E}">
        <p14:creationId xmlns:p14="http://schemas.microsoft.com/office/powerpoint/2010/main" val="2383707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4A86FFC9-FA31-504E-8121-F845475735B5}" type="datetime1">
              <a:rPr lang="ja-JP" altLang="en-US" smtClean="0"/>
              <a:t>18/06/01</a:t>
            </a:fld>
            <a:endParaRPr lang="ja-JP" altLang="en-US" dirty="0"/>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BF72D7B4-DE9A-47F5-8E84-B494D6729F18}" type="slidenum">
              <a:rPr lang="ja-JP" altLang="en-US"/>
              <a:pPr>
                <a:defRPr/>
              </a:pPr>
              <a:t>‹#›</a:t>
            </a:fld>
            <a:endParaRPr lang="ja-JP" altLang="en-US" dirty="0"/>
          </a:p>
        </p:txBody>
      </p:sp>
    </p:spTree>
    <p:extLst>
      <p:ext uri="{BB962C8B-B14F-4D97-AF65-F5344CB8AC3E}">
        <p14:creationId xmlns:p14="http://schemas.microsoft.com/office/powerpoint/2010/main" val="13754924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82A96D7A-2A22-EA48-BA07-EB608CDB6AEE}" type="datetime1">
              <a:rPr lang="ja-JP" altLang="en-US" smtClean="0"/>
              <a:t>18/06/01</a:t>
            </a:fld>
            <a:endParaRPr lang="ja-JP" altLang="en-US" dirty="0"/>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05C21642-169E-4F80-BFBF-D05B44C0C9F9}" type="slidenum">
              <a:rPr lang="ja-JP" altLang="en-US"/>
              <a:pPr>
                <a:defRPr/>
              </a:pPr>
              <a:t>‹#›</a:t>
            </a:fld>
            <a:endParaRPr lang="ja-JP" altLang="en-US" dirty="0"/>
          </a:p>
        </p:txBody>
      </p:sp>
    </p:spTree>
    <p:extLst>
      <p:ext uri="{BB962C8B-B14F-4D97-AF65-F5344CB8AC3E}">
        <p14:creationId xmlns:p14="http://schemas.microsoft.com/office/powerpoint/2010/main" val="27841338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2B0F4370-3C86-934F-A12B-D5E5CCD0BC24}" type="datetime1">
              <a:rPr lang="ja-JP" altLang="en-US" smtClean="0"/>
              <a:t>18/06/01</a:t>
            </a:fld>
            <a:endParaRPr lang="ja-JP" altLang="en-US" dirty="0"/>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C16C2520-2469-41AC-8118-C857469DDE58}" type="slidenum">
              <a:rPr lang="ja-JP" altLang="en-US"/>
              <a:pPr>
                <a:defRPr/>
              </a:pPr>
              <a:t>‹#›</a:t>
            </a:fld>
            <a:endParaRPr lang="ja-JP" altLang="en-US" dirty="0"/>
          </a:p>
        </p:txBody>
      </p:sp>
    </p:spTree>
    <p:extLst>
      <p:ext uri="{BB962C8B-B14F-4D97-AF65-F5344CB8AC3E}">
        <p14:creationId xmlns:p14="http://schemas.microsoft.com/office/powerpoint/2010/main" val="14746330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5BCF7DEB-6780-B74E-BF2F-4DBD5259FAF0}" type="datetime1">
              <a:rPr lang="ja-JP" altLang="en-US" smtClean="0"/>
              <a:t>18/06/01</a:t>
            </a:fld>
            <a:endParaRPr lang="ja-JP" altLang="en-US" dirty="0"/>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2409D874-2551-4400-893F-AB357CDA7320}" type="slidenum">
              <a:rPr lang="ja-JP" altLang="en-US"/>
              <a:pPr>
                <a:defRPr/>
              </a:pPr>
              <a:t>‹#›</a:t>
            </a:fld>
            <a:endParaRPr lang="ja-JP" altLang="en-US" dirty="0"/>
          </a:p>
        </p:txBody>
      </p:sp>
    </p:spTree>
    <p:extLst>
      <p:ext uri="{BB962C8B-B14F-4D97-AF65-F5344CB8AC3E}">
        <p14:creationId xmlns:p14="http://schemas.microsoft.com/office/powerpoint/2010/main" val="15302697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CCF25148-C2F1-B54B-A124-9659467D1345}" type="datetime1">
              <a:rPr lang="ja-JP" altLang="en-US" smtClean="0"/>
              <a:t>18/06/01</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50ED5D35-D798-45CB-AC11-4C6D301AE48A}" type="slidenum">
              <a:rPr lang="ja-JP" altLang="en-US"/>
              <a:pPr>
                <a:defRPr/>
              </a:pPr>
              <a:t>‹#›</a:t>
            </a:fld>
            <a:endParaRPr lang="ja-JP" altLang="en-US" dirty="0"/>
          </a:p>
        </p:txBody>
      </p:sp>
    </p:spTree>
    <p:extLst>
      <p:ext uri="{BB962C8B-B14F-4D97-AF65-F5344CB8AC3E}">
        <p14:creationId xmlns:p14="http://schemas.microsoft.com/office/powerpoint/2010/main" val="30051712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8B0E7E5A-6B6D-2142-B9DB-2115EA1427EB}" type="datetime1">
              <a:rPr lang="ja-JP" altLang="en-US" smtClean="0"/>
              <a:t>18/06/01</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87732075-0254-4349-8E27-225CA64E4EB4}" type="slidenum">
              <a:rPr lang="ja-JP" altLang="en-US"/>
              <a:pPr>
                <a:defRPr/>
              </a:pPr>
              <a:t>‹#›</a:t>
            </a:fld>
            <a:endParaRPr lang="ja-JP" altLang="en-US" dirty="0"/>
          </a:p>
        </p:txBody>
      </p:sp>
    </p:spTree>
    <p:extLst>
      <p:ext uri="{BB962C8B-B14F-4D97-AF65-F5344CB8AC3E}">
        <p14:creationId xmlns:p14="http://schemas.microsoft.com/office/powerpoint/2010/main" val="5364068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49C56EE2-9E0D-8940-A855-CB202D31B136}" type="datetime1">
              <a:rPr lang="ja-JP" altLang="en-US" smtClean="0"/>
              <a:t>18/06/01</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0A615A38-7852-48B1-9B26-F23365B1CE49}" type="slidenum">
              <a:rPr lang="ja-JP" altLang="en-US"/>
              <a:pPr>
                <a:defRPr/>
              </a:pPr>
              <a:t>‹#›</a:t>
            </a:fld>
            <a:endParaRPr lang="ja-JP" altLang="en-US" dirty="0"/>
          </a:p>
        </p:txBody>
      </p:sp>
    </p:spTree>
    <p:extLst>
      <p:ext uri="{BB962C8B-B14F-4D97-AF65-F5344CB8AC3E}">
        <p14:creationId xmlns:p14="http://schemas.microsoft.com/office/powerpoint/2010/main" val="27463127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BD0BDB77-E1A4-E746-B2F3-40543FEE60EA}" type="datetime1">
              <a:rPr lang="ja-JP" altLang="en-US" smtClean="0"/>
              <a:t>18/06/01</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434B7754-49DE-4287-AF0D-E116144C026D}" type="slidenum">
              <a:rPr lang="ja-JP" altLang="en-US"/>
              <a:pPr>
                <a:defRPr/>
              </a:pPr>
              <a:t>‹#›</a:t>
            </a:fld>
            <a:endParaRPr lang="ja-JP" altLang="en-US" dirty="0"/>
          </a:p>
        </p:txBody>
      </p:sp>
    </p:spTree>
    <p:extLst>
      <p:ext uri="{BB962C8B-B14F-4D97-AF65-F5344CB8AC3E}">
        <p14:creationId xmlns:p14="http://schemas.microsoft.com/office/powerpoint/2010/main" val="31331220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FDEF56C9-7C74-6943-8164-AF585DE16DD1}" type="datetime1">
              <a:rPr lang="ja-JP" altLang="en-US" smtClean="0"/>
              <a:t>18/06/01</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C5F68751-AE27-483B-B173-DFB627A80458}" type="slidenum">
              <a:rPr lang="ja-JP" altLang="en-US"/>
              <a:pPr>
                <a:defRPr/>
              </a:pPr>
              <a:t>‹#›</a:t>
            </a:fld>
            <a:endParaRPr lang="ja-JP" altLang="en-US" dirty="0"/>
          </a:p>
        </p:txBody>
      </p:sp>
    </p:spTree>
    <p:extLst>
      <p:ext uri="{BB962C8B-B14F-4D97-AF65-F5344CB8AC3E}">
        <p14:creationId xmlns:p14="http://schemas.microsoft.com/office/powerpoint/2010/main" val="16130978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03DD4A8A-B4BF-3F44-9E3D-D3EB7AB526B7}" type="datetime1">
              <a:rPr lang="ja-JP" altLang="en-US" smtClean="0"/>
              <a:t>18/06/01</a:t>
            </a:fld>
            <a:endParaRPr lang="ja-JP" altLang="en-US" dirty="0"/>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FE9BAC31-E787-4CBA-9198-6D63304E7FE9}" type="slidenum">
              <a:rPr lang="ja-JP" altLang="en-US"/>
              <a:pPr>
                <a:defRPr/>
              </a:pPr>
              <a:t>‹#›</a:t>
            </a:fld>
            <a:endParaRPr lang="ja-JP" altLang="en-US" dirty="0"/>
          </a:p>
        </p:txBody>
      </p:sp>
    </p:spTree>
    <p:extLst>
      <p:ext uri="{BB962C8B-B14F-4D97-AF65-F5344CB8AC3E}">
        <p14:creationId xmlns:p14="http://schemas.microsoft.com/office/powerpoint/2010/main" val="41675393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86C87E64-F386-244B-8549-94B1080FDCAB}" type="datetime1">
              <a:rPr lang="ja-JP" altLang="en-US" smtClean="0"/>
              <a:t>18/06/01</a:t>
            </a:fld>
            <a:endParaRPr lang="en-US" altLang="ja-JP"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fld id="{7FB28773-8F7A-4F31-A743-647D1153A190}" type="slidenum">
              <a:rPr lang="en-US" altLang="ja-JP"/>
              <a:pPr>
                <a:defRPr/>
              </a:pPr>
              <a:t>‹#›</a:t>
            </a:fld>
            <a:endParaRPr lang="en-US" altLang="ja-JP" dirty="0"/>
          </a:p>
        </p:txBody>
      </p:sp>
    </p:spTree>
    <p:extLst>
      <p:ext uri="{BB962C8B-B14F-4D97-AF65-F5344CB8AC3E}">
        <p14:creationId xmlns:p14="http://schemas.microsoft.com/office/powerpoint/2010/main" val="40468648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3D0B5A01-99E6-4940-860B-6BE1001D7D6E}" type="datetime1">
              <a:rPr lang="ja-JP" altLang="en-US" smtClean="0"/>
              <a:t>18/06/01</a:t>
            </a:fld>
            <a:endParaRPr lang="ja-JP" altLang="en-US" dirty="0"/>
          </a:p>
        </p:txBody>
      </p:sp>
      <p:sp>
        <p:nvSpPr>
          <p:cNvPr id="8"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p:cNvSpPr>
            <a:spLocks noGrp="1"/>
          </p:cNvSpPr>
          <p:nvPr>
            <p:ph type="sldNum" sz="quarter" idx="12"/>
          </p:nvPr>
        </p:nvSpPr>
        <p:spPr/>
        <p:txBody>
          <a:bodyPr/>
          <a:lstStyle>
            <a:lvl1pPr>
              <a:defRPr/>
            </a:lvl1pPr>
          </a:lstStyle>
          <a:p>
            <a:pPr>
              <a:defRPr/>
            </a:pPr>
            <a:fld id="{53A717E2-A8A1-4A4C-9584-96E24C6CC68D}" type="slidenum">
              <a:rPr lang="ja-JP" altLang="en-US"/>
              <a:pPr>
                <a:defRPr/>
              </a:pPr>
              <a:t>‹#›</a:t>
            </a:fld>
            <a:endParaRPr lang="ja-JP" altLang="en-US" dirty="0"/>
          </a:p>
        </p:txBody>
      </p:sp>
    </p:spTree>
    <p:extLst>
      <p:ext uri="{BB962C8B-B14F-4D97-AF65-F5344CB8AC3E}">
        <p14:creationId xmlns:p14="http://schemas.microsoft.com/office/powerpoint/2010/main" val="27902664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156DCC9B-2454-1D4A-A4BE-E357D73D5040}" type="datetime1">
              <a:rPr lang="ja-JP" altLang="en-US" smtClean="0"/>
              <a:t>18/06/01</a:t>
            </a:fld>
            <a:endParaRPr lang="ja-JP" altLang="en-US" dirty="0"/>
          </a:p>
        </p:txBody>
      </p:sp>
      <p:sp>
        <p:nvSpPr>
          <p:cNvPr id="4"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p:cNvSpPr>
            <a:spLocks noGrp="1"/>
          </p:cNvSpPr>
          <p:nvPr>
            <p:ph type="sldNum" sz="quarter" idx="12"/>
          </p:nvPr>
        </p:nvSpPr>
        <p:spPr/>
        <p:txBody>
          <a:bodyPr/>
          <a:lstStyle>
            <a:lvl1pPr>
              <a:defRPr/>
            </a:lvl1pPr>
          </a:lstStyle>
          <a:p>
            <a:pPr>
              <a:defRPr/>
            </a:pPr>
            <a:fld id="{AFA929E0-6568-4970-A434-74BA87F323C7}" type="slidenum">
              <a:rPr lang="ja-JP" altLang="en-US"/>
              <a:pPr>
                <a:defRPr/>
              </a:pPr>
              <a:t>‹#›</a:t>
            </a:fld>
            <a:endParaRPr lang="ja-JP" altLang="en-US" dirty="0"/>
          </a:p>
        </p:txBody>
      </p:sp>
    </p:spTree>
    <p:extLst>
      <p:ext uri="{BB962C8B-B14F-4D97-AF65-F5344CB8AC3E}">
        <p14:creationId xmlns:p14="http://schemas.microsoft.com/office/powerpoint/2010/main" val="24103168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576D6E94-3185-9B45-AACB-7E08B3864EB7}" type="datetime1">
              <a:rPr lang="ja-JP" altLang="en-US" smtClean="0"/>
              <a:t>18/06/01</a:t>
            </a:fld>
            <a:endParaRPr lang="ja-JP" altLang="en-US" dirty="0"/>
          </a:p>
        </p:txBody>
      </p:sp>
      <p:sp>
        <p:nvSpPr>
          <p:cNvPr id="3"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p:cNvSpPr>
            <a:spLocks noGrp="1"/>
          </p:cNvSpPr>
          <p:nvPr>
            <p:ph type="sldNum" sz="quarter" idx="12"/>
          </p:nvPr>
        </p:nvSpPr>
        <p:spPr/>
        <p:txBody>
          <a:bodyPr/>
          <a:lstStyle>
            <a:lvl1pPr>
              <a:defRPr/>
            </a:lvl1pPr>
          </a:lstStyle>
          <a:p>
            <a:pPr>
              <a:defRPr/>
            </a:pPr>
            <a:fld id="{9FA25073-501C-4CBA-A492-508AF67EED27}" type="slidenum">
              <a:rPr lang="ja-JP" altLang="en-US"/>
              <a:pPr>
                <a:defRPr/>
              </a:pPr>
              <a:t>‹#›</a:t>
            </a:fld>
            <a:endParaRPr lang="ja-JP" altLang="en-US" dirty="0"/>
          </a:p>
        </p:txBody>
      </p:sp>
    </p:spTree>
    <p:extLst>
      <p:ext uri="{BB962C8B-B14F-4D97-AF65-F5344CB8AC3E}">
        <p14:creationId xmlns:p14="http://schemas.microsoft.com/office/powerpoint/2010/main" val="11189528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0E9B00D4-284F-2A4A-9F20-A34B2283BD07}" type="datetime1">
              <a:rPr lang="ja-JP" altLang="en-US" smtClean="0"/>
              <a:t>18/06/01</a:t>
            </a:fld>
            <a:endParaRPr lang="ja-JP" altLang="en-US" dirty="0"/>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D2C74F2C-47FC-4D79-8D52-B0BB6437398B}" type="slidenum">
              <a:rPr lang="ja-JP" altLang="en-US"/>
              <a:pPr>
                <a:defRPr/>
              </a:pPr>
              <a:t>‹#›</a:t>
            </a:fld>
            <a:endParaRPr lang="ja-JP" altLang="en-US" dirty="0"/>
          </a:p>
        </p:txBody>
      </p:sp>
    </p:spTree>
    <p:extLst>
      <p:ext uri="{BB962C8B-B14F-4D97-AF65-F5344CB8AC3E}">
        <p14:creationId xmlns:p14="http://schemas.microsoft.com/office/powerpoint/2010/main" val="15120504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7F577EAF-4ADC-DD48-9E94-9BE227C3EB36}" type="datetime1">
              <a:rPr lang="ja-JP" altLang="en-US" smtClean="0"/>
              <a:t>18/06/01</a:t>
            </a:fld>
            <a:endParaRPr lang="ja-JP" altLang="en-US" dirty="0"/>
          </a:p>
        </p:txBody>
      </p:sp>
      <p:sp>
        <p:nvSpPr>
          <p:cNvPr id="6"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a:lvl1pPr>
          </a:lstStyle>
          <a:p>
            <a:pPr>
              <a:defRPr/>
            </a:pPr>
            <a:fld id="{3E71221F-7775-4D39-9ED9-AAD4BABEDCBC}" type="slidenum">
              <a:rPr lang="ja-JP" altLang="en-US"/>
              <a:pPr>
                <a:defRPr/>
              </a:pPr>
              <a:t>‹#›</a:t>
            </a:fld>
            <a:endParaRPr lang="ja-JP" altLang="en-US" dirty="0"/>
          </a:p>
        </p:txBody>
      </p:sp>
    </p:spTree>
    <p:extLst>
      <p:ext uri="{BB962C8B-B14F-4D97-AF65-F5344CB8AC3E}">
        <p14:creationId xmlns:p14="http://schemas.microsoft.com/office/powerpoint/2010/main" val="10530845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9B832057-89E7-6447-978B-F0FAF74FE51C}" type="datetime1">
              <a:rPr lang="ja-JP" altLang="en-US" smtClean="0"/>
              <a:t>18/06/01</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CC1FD343-0A2E-4EDB-B714-0B9CFBACB525}" type="slidenum">
              <a:rPr lang="ja-JP" altLang="en-US"/>
              <a:pPr>
                <a:defRPr/>
              </a:pPr>
              <a:t>‹#›</a:t>
            </a:fld>
            <a:endParaRPr lang="ja-JP" altLang="en-US" dirty="0"/>
          </a:p>
        </p:txBody>
      </p:sp>
    </p:spTree>
    <p:extLst>
      <p:ext uri="{BB962C8B-B14F-4D97-AF65-F5344CB8AC3E}">
        <p14:creationId xmlns:p14="http://schemas.microsoft.com/office/powerpoint/2010/main" val="4235023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6C8AC7DF-386C-1545-B535-02664DFC5AF9}" type="datetime1">
              <a:rPr lang="ja-JP" altLang="en-US" smtClean="0"/>
              <a:t>18/06/01</a:t>
            </a:fld>
            <a:endParaRPr lang="ja-JP" altLang="en-US" dirty="0"/>
          </a:p>
        </p:txBody>
      </p:sp>
      <p:sp>
        <p:nvSpPr>
          <p:cNvPr id="5" name="フッター プレースホルダー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a:defRPr/>
            </a:lvl1pPr>
          </a:lstStyle>
          <a:p>
            <a:pPr>
              <a:defRPr/>
            </a:pPr>
            <a:fld id="{EE412962-875F-4114-97BC-61279E79399B}" type="slidenum">
              <a:rPr lang="ja-JP" altLang="en-US"/>
              <a:pPr>
                <a:defRPr/>
              </a:pPr>
              <a:t>‹#›</a:t>
            </a:fld>
            <a:endParaRPr lang="ja-JP" altLang="en-US" dirty="0"/>
          </a:p>
        </p:txBody>
      </p:sp>
    </p:spTree>
    <p:extLst>
      <p:ext uri="{BB962C8B-B14F-4D97-AF65-F5344CB8AC3E}">
        <p14:creationId xmlns:p14="http://schemas.microsoft.com/office/powerpoint/2010/main" val="3837055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3058AC71-67C7-394B-9807-2CA5DFB278A9}" type="datetime1">
              <a:rPr lang="ja-JP" altLang="en-US" smtClean="0"/>
              <a:t>18/06/01</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B54BFDB1-0C08-49BC-839C-BFC6960ECE33}" type="slidenum">
              <a:rPr lang="en-US" altLang="ja-JP"/>
              <a:pPr>
                <a:defRPr/>
              </a:pPr>
              <a:t>‹#›</a:t>
            </a:fld>
            <a:endParaRPr lang="en-US" altLang="ja-JP" dirty="0"/>
          </a:p>
        </p:txBody>
      </p:sp>
    </p:spTree>
    <p:extLst>
      <p:ext uri="{BB962C8B-B14F-4D97-AF65-F5344CB8AC3E}">
        <p14:creationId xmlns:p14="http://schemas.microsoft.com/office/powerpoint/2010/main" val="20267819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197090AE-960E-E941-9F1F-D6DD923D91A6}" type="datetime1">
              <a:rPr lang="ja-JP" altLang="en-US" smtClean="0"/>
              <a:t>18/06/01</a:t>
            </a:fld>
            <a:endParaRPr lang="en-US" altLang="ja-JP"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6"/>
          <p:cNvSpPr>
            <a:spLocks noGrp="1" noChangeArrowheads="1"/>
          </p:cNvSpPr>
          <p:nvPr>
            <p:ph type="sldNum" sz="quarter" idx="12"/>
          </p:nvPr>
        </p:nvSpPr>
        <p:spPr>
          <a:ln/>
        </p:spPr>
        <p:txBody>
          <a:bodyPr/>
          <a:lstStyle>
            <a:lvl1pPr>
              <a:defRPr/>
            </a:lvl1pPr>
          </a:lstStyle>
          <a:p>
            <a:pPr>
              <a:defRPr/>
            </a:pPr>
            <a:fld id="{D32D89BD-9E54-4402-AB3A-53A658713989}" type="slidenum">
              <a:rPr lang="en-US" altLang="ja-JP"/>
              <a:pPr>
                <a:defRPr/>
              </a:pPr>
              <a:t>‹#›</a:t>
            </a:fld>
            <a:endParaRPr lang="en-US" altLang="ja-JP" dirty="0"/>
          </a:p>
        </p:txBody>
      </p:sp>
    </p:spTree>
    <p:extLst>
      <p:ext uri="{BB962C8B-B14F-4D97-AF65-F5344CB8AC3E}">
        <p14:creationId xmlns:p14="http://schemas.microsoft.com/office/powerpoint/2010/main" val="13564501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A990885A-16C8-FD47-B357-FD09087C49C6}" type="datetime1">
              <a:rPr lang="ja-JP" altLang="en-US" smtClean="0"/>
              <a:t>18/06/01</a:t>
            </a:fld>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48396AAA-D3FB-4A8D-9DE4-2CB28C1271C0}" type="slidenum">
              <a:rPr lang="en-US" altLang="ja-JP"/>
              <a:pPr>
                <a:defRPr/>
              </a:pPr>
              <a:t>‹#›</a:t>
            </a:fld>
            <a:endParaRPr lang="en-US" altLang="ja-JP" dirty="0"/>
          </a:p>
        </p:txBody>
      </p:sp>
    </p:spTree>
    <p:extLst>
      <p:ext uri="{BB962C8B-B14F-4D97-AF65-F5344CB8AC3E}">
        <p14:creationId xmlns:p14="http://schemas.microsoft.com/office/powerpoint/2010/main" val="37791555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0" y="6614905"/>
            <a:ext cx="2962275" cy="215900"/>
          </a:xfrm>
        </p:spPr>
        <p:txBody>
          <a:bodyPr/>
          <a:lstStyle>
            <a:lvl1pPr>
              <a:defRPr/>
            </a:lvl1pPr>
          </a:lstStyle>
          <a:p>
            <a:pPr>
              <a:defRPr/>
            </a:pPr>
            <a:fld id="{27C1A628-D84F-834D-B1C0-909559F98A08}" type="datetime1">
              <a:rPr lang="ja-JP" altLang="en-US" smtClean="0"/>
              <a:t>18/06/01</a:t>
            </a:fld>
            <a:endParaRPr lang="en-US" altLang="ja-JP" dirty="0"/>
          </a:p>
        </p:txBody>
      </p:sp>
      <p:sp>
        <p:nvSpPr>
          <p:cNvPr id="3" name="Rectangle 5"/>
          <p:cNvSpPr>
            <a:spLocks noGrp="1" noChangeArrowheads="1"/>
          </p:cNvSpPr>
          <p:nvPr>
            <p:ph type="ftr" sz="quarter" idx="11"/>
          </p:nvPr>
        </p:nvSpPr>
        <p:spPr/>
        <p:txBody>
          <a:bodyPr/>
          <a:lstStyle>
            <a:lvl1pPr>
              <a:defRPr/>
            </a:lvl1pPr>
          </a:lstStyle>
          <a:p>
            <a:pPr>
              <a:defRPr/>
            </a:pPr>
            <a:endParaRPr lang="en-US" altLang="ja-JP" dirty="0"/>
          </a:p>
        </p:txBody>
      </p:sp>
      <p:sp>
        <p:nvSpPr>
          <p:cNvPr id="4" name="Rectangle 6"/>
          <p:cNvSpPr>
            <a:spLocks noGrp="1" noChangeArrowheads="1"/>
          </p:cNvSpPr>
          <p:nvPr>
            <p:ph type="sldNum" sz="quarter" idx="12"/>
          </p:nvPr>
        </p:nvSpPr>
        <p:spPr/>
        <p:txBody>
          <a:bodyPr/>
          <a:lstStyle>
            <a:lvl1pPr>
              <a:defRPr/>
            </a:lvl1pPr>
          </a:lstStyle>
          <a:p>
            <a:pPr>
              <a:defRPr/>
            </a:pPr>
            <a:fld id="{12B462CE-5BDC-4126-BCE8-E327EAA5CB1D}" type="slidenum">
              <a:rPr lang="en-US" altLang="ja-JP"/>
              <a:pPr>
                <a:defRPr/>
              </a:pPr>
              <a:t>‹#›</a:t>
            </a:fld>
            <a:endParaRPr lang="en-US" altLang="ja-JP" dirty="0"/>
          </a:p>
        </p:txBody>
      </p:sp>
    </p:spTree>
    <p:extLst>
      <p:ext uri="{BB962C8B-B14F-4D97-AF65-F5344CB8AC3E}">
        <p14:creationId xmlns:p14="http://schemas.microsoft.com/office/powerpoint/2010/main" val="18172768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F251B1F2-8323-5A44-B398-73C1FA0602CC}" type="datetime1">
              <a:rPr lang="ja-JP" altLang="en-US" smtClean="0"/>
              <a:t>18/06/01</a:t>
            </a:fld>
            <a:endParaRPr lang="en-US" altLang="ja-JP"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6"/>
          <p:cNvSpPr>
            <a:spLocks noGrp="1" noChangeArrowheads="1"/>
          </p:cNvSpPr>
          <p:nvPr>
            <p:ph type="sldNum" sz="quarter" idx="12"/>
          </p:nvPr>
        </p:nvSpPr>
        <p:spPr>
          <a:ln/>
        </p:spPr>
        <p:txBody>
          <a:bodyPr/>
          <a:lstStyle>
            <a:lvl1pPr>
              <a:defRPr/>
            </a:lvl1pPr>
          </a:lstStyle>
          <a:p>
            <a:pPr>
              <a:defRPr/>
            </a:pPr>
            <a:fld id="{FE8D849B-223D-4347-A8A9-A8D636B05BA1}" type="slidenum">
              <a:rPr lang="en-US" altLang="ja-JP"/>
              <a:pPr>
                <a:defRPr/>
              </a:pPr>
              <a:t>‹#›</a:t>
            </a:fld>
            <a:endParaRPr lang="en-US" altLang="ja-JP" dirty="0"/>
          </a:p>
        </p:txBody>
      </p:sp>
    </p:spTree>
    <p:extLst>
      <p:ext uri="{BB962C8B-B14F-4D97-AF65-F5344CB8AC3E}">
        <p14:creationId xmlns:p14="http://schemas.microsoft.com/office/powerpoint/2010/main" val="28043221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822C048B-1BB7-9F45-872B-E112E92D797D}" type="datetime1">
              <a:rPr lang="ja-JP" altLang="en-US" smtClean="0"/>
              <a:t>18/06/01</a:t>
            </a:fld>
            <a:endParaRPr lang="en-US" altLang="ja-JP"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6"/>
          <p:cNvSpPr>
            <a:spLocks noGrp="1" noChangeArrowheads="1"/>
          </p:cNvSpPr>
          <p:nvPr>
            <p:ph type="sldNum" sz="quarter" idx="12"/>
          </p:nvPr>
        </p:nvSpPr>
        <p:spPr>
          <a:ln/>
        </p:spPr>
        <p:txBody>
          <a:bodyPr/>
          <a:lstStyle>
            <a:lvl1pPr>
              <a:defRPr/>
            </a:lvl1pPr>
          </a:lstStyle>
          <a:p>
            <a:pPr>
              <a:defRPr/>
            </a:pPr>
            <a:fld id="{6E9FFD7D-4A07-4EAC-9D3A-DCCDED286A2D}" type="slidenum">
              <a:rPr lang="en-US" altLang="ja-JP"/>
              <a:pPr>
                <a:defRPr/>
              </a:pPr>
              <a:t>‹#›</a:t>
            </a:fld>
            <a:endParaRPr lang="en-US" altLang="ja-JP" dirty="0"/>
          </a:p>
        </p:txBody>
      </p:sp>
    </p:spTree>
    <p:extLst>
      <p:ext uri="{BB962C8B-B14F-4D97-AF65-F5344CB8AC3E}">
        <p14:creationId xmlns:p14="http://schemas.microsoft.com/office/powerpoint/2010/main" val="2115817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8268"/>
            <a:ext cx="8141954" cy="55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 name="Rectangle 4"/>
          <p:cNvSpPr>
            <a:spLocks noGrp="1" noChangeArrowheads="1"/>
          </p:cNvSpPr>
          <p:nvPr>
            <p:ph type="dt" sz="half" idx="2"/>
          </p:nvPr>
        </p:nvSpPr>
        <p:spPr bwMode="auto">
          <a:xfrm>
            <a:off x="0" y="6607037"/>
            <a:ext cx="296227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u="none">
                <a:latin typeface="Arial" charset="0"/>
              </a:defRPr>
            </a:lvl1pPr>
          </a:lstStyle>
          <a:p>
            <a:pPr>
              <a:defRPr/>
            </a:pPr>
            <a:fld id="{E872FAF4-CCCC-6549-8920-BD65C7495D59}" type="datetime1">
              <a:rPr lang="ja-JP" altLang="en-US" smtClean="0"/>
              <a:t>18/06/01</a:t>
            </a:fld>
            <a:endParaRPr lang="en-US" altLang="ja-JP" dirty="0"/>
          </a:p>
        </p:txBody>
      </p:sp>
      <p:sp>
        <p:nvSpPr>
          <p:cNvPr id="1029" name="Rectangle 5"/>
          <p:cNvSpPr>
            <a:spLocks noGrp="1" noChangeArrowheads="1"/>
          </p:cNvSpPr>
          <p:nvPr>
            <p:ph type="ftr" sz="quarter" idx="3"/>
          </p:nvPr>
        </p:nvSpPr>
        <p:spPr bwMode="auto">
          <a:xfrm>
            <a:off x="3132138" y="6642100"/>
            <a:ext cx="28162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1" u="none">
                <a:solidFill>
                  <a:srgbClr val="FF0000"/>
                </a:solidFill>
                <a:latin typeface="Times New Roman" pitchFamily="18" charset="0"/>
              </a:defRPr>
            </a:lvl1pPr>
          </a:lstStyle>
          <a:p>
            <a:pPr>
              <a:defRPr/>
            </a:pPr>
            <a:endParaRPr lang="en-US" altLang="ja-JP" dirty="0"/>
          </a:p>
        </p:txBody>
      </p:sp>
      <p:sp>
        <p:nvSpPr>
          <p:cNvPr id="1030" name="Rectangle 6"/>
          <p:cNvSpPr>
            <a:spLocks noGrp="1" noChangeArrowheads="1"/>
          </p:cNvSpPr>
          <p:nvPr>
            <p:ph type="sldNum" sz="quarter" idx="4"/>
          </p:nvPr>
        </p:nvSpPr>
        <p:spPr bwMode="auto">
          <a:xfrm>
            <a:off x="7308850" y="6553200"/>
            <a:ext cx="183515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u="none">
                <a:latin typeface="Arial" charset="0"/>
              </a:defRPr>
            </a:lvl1pPr>
          </a:lstStyle>
          <a:p>
            <a:pPr>
              <a:defRPr/>
            </a:pPr>
            <a:fld id="{A5E7A4D4-9194-4641-9972-97F510B4E8FD}" type="slidenum">
              <a:rPr lang="en-US" altLang="ja-JP"/>
              <a:pPr>
                <a:defRPr/>
              </a:pPr>
              <a:t>‹#›</a:t>
            </a:fld>
            <a:endParaRPr lang="en-US" altLang="ja-JP" dirty="0"/>
          </a:p>
        </p:txBody>
      </p:sp>
      <p:sp>
        <p:nvSpPr>
          <p:cNvPr id="8" name="テキスト ボックス 7"/>
          <p:cNvSpPr txBox="1"/>
          <p:nvPr userDrawn="1"/>
        </p:nvSpPr>
        <p:spPr>
          <a:xfrm>
            <a:off x="8100392" y="38212"/>
            <a:ext cx="979755" cy="215444"/>
          </a:xfrm>
          <a:prstGeom prst="rect">
            <a:avLst/>
          </a:prstGeom>
          <a:noFill/>
        </p:spPr>
        <p:txBody>
          <a:bodyPr wrap="none" rtlCol="0">
            <a:spAutoFit/>
          </a:bodyPr>
          <a:lstStyle/>
          <a:p>
            <a:r>
              <a:rPr kumimoji="1" lang="ja-JP" altLang="en-US" sz="800" b="1" dirty="0" smtClean="0">
                <a:solidFill>
                  <a:srgbClr val="FF0000"/>
                </a:solidFill>
                <a:latin typeface="Trebuchet MS" pitchFamily="34" charset="0"/>
              </a:rPr>
              <a:t>ＣＯＮＦＩＤＥＮＴＩＡＬ</a:t>
            </a:r>
            <a:endParaRPr kumimoji="1" lang="ja-JP" altLang="en-US" sz="800" b="1" dirty="0">
              <a:solidFill>
                <a:srgbClr val="FF0000"/>
              </a:solidFill>
              <a:latin typeface="Trebuchet MS" pitchFamily="34" charset="0"/>
            </a:endParaRP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86" r:id="rId7"/>
    <p:sldLayoutId id="2147483758" r:id="rId8"/>
    <p:sldLayoutId id="2147483759" r:id="rId9"/>
    <p:sldLayoutId id="2147483760" r:id="rId10"/>
    <p:sldLayoutId id="2147483761" r:id="rId11"/>
    <p:sldLayoutId id="2147483762" r:id="rId12"/>
    <p:sldLayoutId id="2147483763" r:id="rId13"/>
    <p:sldLayoutId id="2147483787" r:id="rId14"/>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kumimoji="1" sz="2000" b="1" i="0">
          <a:solidFill>
            <a:srgbClr val="000090"/>
          </a:solidFill>
          <a:latin typeface="Arial"/>
          <a:ea typeface="メイリオ"/>
          <a:cs typeface="Arial"/>
        </a:defRPr>
      </a:lvl1pPr>
      <a:lvl2pPr algn="ctr" rtl="0" eaLnBrk="0" fontAlgn="base" hangingPunct="0">
        <a:spcBef>
          <a:spcPct val="0"/>
        </a:spcBef>
        <a:spcAft>
          <a:spcPct val="0"/>
        </a:spcAft>
        <a:defRPr kumimoji="1" sz="2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2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2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2400">
          <a:solidFill>
            <a:schemeClr val="tx2"/>
          </a:solidFill>
          <a:latin typeface="Arial" charset="0"/>
          <a:ea typeface="ＭＳ Ｐゴシック" pitchFamily="50" charset="-128"/>
        </a:defRPr>
      </a:lvl5pPr>
      <a:lvl6pPr marL="457200" algn="ctr" rtl="0" fontAlgn="base">
        <a:spcBef>
          <a:spcPct val="0"/>
        </a:spcBef>
        <a:spcAft>
          <a:spcPct val="0"/>
        </a:spcAft>
        <a:defRPr kumimoji="1" sz="2400">
          <a:solidFill>
            <a:schemeClr val="tx2"/>
          </a:solidFill>
          <a:latin typeface="Arial" charset="0"/>
          <a:ea typeface="ＭＳ Ｐゴシック" pitchFamily="50" charset="-128"/>
        </a:defRPr>
      </a:lvl6pPr>
      <a:lvl7pPr marL="914400" algn="ctr" rtl="0" fontAlgn="base">
        <a:spcBef>
          <a:spcPct val="0"/>
        </a:spcBef>
        <a:spcAft>
          <a:spcPct val="0"/>
        </a:spcAft>
        <a:defRPr kumimoji="1" sz="2400">
          <a:solidFill>
            <a:schemeClr val="tx2"/>
          </a:solidFill>
          <a:latin typeface="Arial" charset="0"/>
          <a:ea typeface="ＭＳ Ｐゴシック" pitchFamily="50" charset="-128"/>
        </a:defRPr>
      </a:lvl7pPr>
      <a:lvl8pPr marL="1371600" algn="ctr" rtl="0" fontAlgn="base">
        <a:spcBef>
          <a:spcPct val="0"/>
        </a:spcBef>
        <a:spcAft>
          <a:spcPct val="0"/>
        </a:spcAft>
        <a:defRPr kumimoji="1" sz="2400">
          <a:solidFill>
            <a:schemeClr val="tx2"/>
          </a:solidFill>
          <a:latin typeface="Arial" charset="0"/>
          <a:ea typeface="ＭＳ Ｐゴシック" pitchFamily="50" charset="-128"/>
        </a:defRPr>
      </a:lvl8pPr>
      <a:lvl9pPr marL="1828800" algn="ctr" rtl="0" fontAlgn="base">
        <a:spcBef>
          <a:spcPct val="0"/>
        </a:spcBef>
        <a:spcAft>
          <a:spcPct val="0"/>
        </a:spcAft>
        <a:defRPr kumimoji="1" sz="2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2051"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u="none">
                <a:solidFill>
                  <a:schemeClr val="tx1">
                    <a:tint val="75000"/>
                  </a:schemeClr>
                </a:solidFill>
                <a:latin typeface="Arial" charset="0"/>
              </a:defRPr>
            </a:lvl1pPr>
          </a:lstStyle>
          <a:p>
            <a:pPr>
              <a:defRPr/>
            </a:pPr>
            <a:fld id="{DCA81493-676F-4D44-AFCB-882B1AAB18D4}" type="datetime1">
              <a:rPr lang="ja-JP" altLang="en-US" smtClean="0"/>
              <a:t>18/06/01</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u="none">
                <a:solidFill>
                  <a:schemeClr val="tx1">
                    <a:tint val="75000"/>
                  </a:schemeClr>
                </a:solidFill>
                <a:latin typeface="Arial" charset="0"/>
              </a:defRPr>
            </a:lvl1pPr>
          </a:lstStyle>
          <a:p>
            <a:pPr>
              <a:defRPr/>
            </a:pPr>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u="none">
                <a:solidFill>
                  <a:schemeClr val="tx1">
                    <a:tint val="75000"/>
                  </a:schemeClr>
                </a:solidFill>
                <a:latin typeface="Arial" charset="0"/>
              </a:defRPr>
            </a:lvl1pPr>
          </a:lstStyle>
          <a:p>
            <a:pPr>
              <a:defRPr/>
            </a:pPr>
            <a:fld id="{C3D13404-A2A4-4442-8144-D8C5CE2E65B7}"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hdr="0" ftr="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タイトル プレースホルダー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3075" name="テキスト プレースホルダー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a:defRPr sz="1200" u="none">
                <a:solidFill>
                  <a:schemeClr val="tx1">
                    <a:tint val="75000"/>
                  </a:schemeClr>
                </a:solidFill>
                <a:latin typeface="Arial" charset="0"/>
              </a:defRPr>
            </a:lvl1pPr>
          </a:lstStyle>
          <a:p>
            <a:pPr>
              <a:defRPr/>
            </a:pPr>
            <a:fld id="{AB5768D7-B590-D64D-AF1E-6ECE2875E11A}" type="datetime1">
              <a:rPr lang="ja-JP" altLang="en-US" smtClean="0"/>
              <a:t>18/06/01</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u="none">
                <a:solidFill>
                  <a:schemeClr val="tx1">
                    <a:tint val="75000"/>
                  </a:schemeClr>
                </a:solidFill>
                <a:latin typeface="Arial" charset="0"/>
              </a:defRPr>
            </a:lvl1pPr>
          </a:lstStyle>
          <a:p>
            <a:pPr>
              <a:defRPr/>
            </a:pPr>
            <a:endParaRPr lang="ja-JP" altLang="en-US" dirty="0"/>
          </a:p>
        </p:txBody>
      </p:sp>
      <p:sp>
        <p:nvSpPr>
          <p:cNvPr id="6" name="スライド番号プレースホルダー 5"/>
          <p:cNvSpPr>
            <a:spLocks noGrp="1"/>
          </p:cNvSpPr>
          <p:nvPr>
            <p:ph type="sldNum" sz="quarter" idx="4"/>
          </p:nvPr>
        </p:nvSpPr>
        <p:spPr>
          <a:xfrm>
            <a:off x="6935146" y="6471022"/>
            <a:ext cx="2133600" cy="365125"/>
          </a:xfrm>
          <a:prstGeom prst="rect">
            <a:avLst/>
          </a:prstGeom>
        </p:spPr>
        <p:txBody>
          <a:bodyPr vert="horz" lIns="91440" tIns="45720" rIns="91440" bIns="45720" rtlCol="0" anchor="ctr"/>
          <a:lstStyle>
            <a:lvl1pPr algn="r">
              <a:defRPr sz="1200" u="none">
                <a:solidFill>
                  <a:schemeClr val="tx1">
                    <a:tint val="75000"/>
                  </a:schemeClr>
                </a:solidFill>
                <a:latin typeface="Arial" charset="0"/>
              </a:defRPr>
            </a:lvl1pPr>
          </a:lstStyle>
          <a:p>
            <a:pPr>
              <a:defRPr/>
            </a:pPr>
            <a:fld id="{6A1EDFE2-C77C-4E58-A13C-8F3990BF266C}"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hf hdr="0" ftr="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1" Type="http://schemas.openxmlformats.org/officeDocument/2006/relationships/image" Target="../media/image35.png"/><Relationship Id="rId12" Type="http://schemas.microsoft.com/office/2007/relationships/hdphoto" Target="../media/hdphoto3.wdp"/><Relationship Id="rId13" Type="http://schemas.openxmlformats.org/officeDocument/2006/relationships/image" Target="../media/image36.png"/><Relationship Id="rId14" Type="http://schemas.openxmlformats.org/officeDocument/2006/relationships/image" Target="../media/image37.png"/><Relationship Id="rId15" Type="http://schemas.openxmlformats.org/officeDocument/2006/relationships/image" Target="../media/image38.png"/><Relationship Id="rId16" Type="http://schemas.microsoft.com/office/2007/relationships/hdphoto" Target="../media/hdphoto4.wdp"/><Relationship Id="rId17" Type="http://schemas.openxmlformats.org/officeDocument/2006/relationships/image" Target="../media/image39.png"/><Relationship Id="rId18" Type="http://schemas.microsoft.com/office/2007/relationships/hdphoto" Target="../media/hdphoto5.wdp"/><Relationship Id="rId19"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image" Target="../media/image28.png"/><Relationship Id="rId3" Type="http://schemas.microsoft.com/office/2007/relationships/hdphoto" Target="../media/hdphoto1.wdp"/><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jpeg"/><Relationship Id="rId7" Type="http://schemas.openxmlformats.org/officeDocument/2006/relationships/image" Target="../media/image32.png"/><Relationship Id="rId8" Type="http://schemas.microsoft.com/office/2007/relationships/hdphoto" Target="../media/hdphoto2.wdp"/><Relationship Id="rId9" Type="http://schemas.openxmlformats.org/officeDocument/2006/relationships/image" Target="../media/image33.png"/><Relationship Id="rId10"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microsoft.com/office/2007/relationships/hdphoto" Target="../media/hdphoto6.wdp"/><Relationship Id="rId11"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58.png"/><Relationship Id="rId1" Type="http://schemas.microsoft.com/office/2007/relationships/media" Target="../media/media1.mp4"/><Relationship Id="rId2" Type="http://schemas.openxmlformats.org/officeDocument/2006/relationships/video" Target="../media/media1.mp4"/></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emf"/><Relationship Id="rId6"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31.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3" Type="http://schemas.microsoft.com/office/2007/relationships/hdphoto" Target="../media/hdphoto10.wdp"/><Relationship Id="rId14" Type="http://schemas.openxmlformats.org/officeDocument/2006/relationships/image" Target="../media/image74.png"/><Relationship Id="rId15" Type="http://schemas.openxmlformats.org/officeDocument/2006/relationships/image" Target="../media/image75.png"/><Relationship Id="rId16" Type="http://schemas.openxmlformats.org/officeDocument/2006/relationships/image" Target="../media/image76.jpeg"/><Relationship Id="rId17" Type="http://schemas.openxmlformats.org/officeDocument/2006/relationships/image" Target="../media/image77.jpeg"/><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67.png"/><Relationship Id="rId4" Type="http://schemas.openxmlformats.org/officeDocument/2006/relationships/image" Target="../media/image68.emf"/><Relationship Id="rId5" Type="http://schemas.openxmlformats.org/officeDocument/2006/relationships/image" Target="../media/image69.png"/><Relationship Id="rId6" Type="http://schemas.microsoft.com/office/2007/relationships/hdphoto" Target="../media/hdphoto7.wdp"/><Relationship Id="rId7" Type="http://schemas.openxmlformats.org/officeDocument/2006/relationships/image" Target="../media/image70.png"/><Relationship Id="rId8" Type="http://schemas.microsoft.com/office/2007/relationships/hdphoto" Target="../media/hdphoto8.wdp"/><Relationship Id="rId9" Type="http://schemas.microsoft.com/office/2007/relationships/hdphoto" Target="../media/hdphoto9.wdp"/><Relationship Id="rId10"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emf"/></Relationships>
</file>

<file path=ppt/slides/_rels/slide33.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81.JPG"/><Relationship Id="rId5" Type="http://schemas.openxmlformats.org/officeDocument/2006/relationships/image" Target="../media/image82.JPG"/><Relationship Id="rId1" Type="http://schemas.openxmlformats.org/officeDocument/2006/relationships/slideLayout" Target="../slideLayouts/slideLayout6.xml"/><Relationship Id="rId2" Type="http://schemas.openxmlformats.org/officeDocument/2006/relationships/image" Target="../media/image7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jpeg"/><Relationship Id="rId3"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6.xml"/><Relationship Id="rId2" Type="http://schemas.openxmlformats.org/officeDocument/2006/relationships/image" Target="../media/image88.png"/></Relationships>
</file>

<file path=ppt/slides/_rels/slide37.xml.rels><?xml version="1.0" encoding="UTF-8" standalone="yes"?>
<Relationships xmlns="http://schemas.openxmlformats.org/package/2006/relationships"><Relationship Id="rId11" Type="http://schemas.openxmlformats.org/officeDocument/2006/relationships/image" Target="../media/image101.png"/><Relationship Id="rId12" Type="http://schemas.openxmlformats.org/officeDocument/2006/relationships/image" Target="../media/image102.png"/><Relationship Id="rId1" Type="http://schemas.openxmlformats.org/officeDocument/2006/relationships/slideLayout" Target="../slideLayouts/slideLayout6.xml"/><Relationship Id="rId2" Type="http://schemas.openxmlformats.org/officeDocument/2006/relationships/image" Target="../media/image91.png"/><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0" Type="http://schemas.openxmlformats.org/officeDocument/2006/relationships/image" Target="../media/image9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png"/><Relationship Id="rId3" Type="http://schemas.openxmlformats.org/officeDocument/2006/relationships/image" Target="../media/image10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00.png"/><Relationship Id="rId5" Type="http://schemas.openxmlformats.org/officeDocument/2006/relationships/image" Target="../media/image110.png"/><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33313" y="1052736"/>
            <a:ext cx="7877374" cy="1963871"/>
          </a:xfrm>
        </p:spPr>
        <p:txBody>
          <a:bodyPr/>
          <a:lstStyle/>
          <a:p>
            <a:r>
              <a:rPr lang="en-US" altLang="ja-JP" sz="2800" b="1" dirty="0" smtClean="0">
                <a:solidFill>
                  <a:srgbClr val="000090"/>
                </a:solidFill>
                <a:latin typeface="メイリオ"/>
                <a:ea typeface="メイリオ"/>
                <a:cs typeface="メイリオ"/>
              </a:rPr>
              <a:t>Applications of CNTs &amp; Nano Carbons</a:t>
            </a:r>
            <a:endParaRPr lang="ja-JP" altLang="en-US" sz="2800" b="1" dirty="0" smtClean="0">
              <a:solidFill>
                <a:srgbClr val="000090"/>
              </a:solidFill>
              <a:latin typeface="メイリオ"/>
              <a:ea typeface="メイリオ"/>
              <a:cs typeface="メイリオ"/>
            </a:endParaRPr>
          </a:p>
        </p:txBody>
      </p:sp>
      <p:sp>
        <p:nvSpPr>
          <p:cNvPr id="6148" name="日付プレースホルダー 3"/>
          <p:cNvSpPr>
            <a:spLocks noGrp="1"/>
          </p:cNvSpPr>
          <p:nvPr>
            <p:ph type="dt" sz="quarter" idx="10"/>
          </p:nvPr>
        </p:nvSpPr>
        <p:spPr>
          <a:xfrm>
            <a:off x="457200" y="6597650"/>
            <a:ext cx="2962275" cy="215900"/>
          </a:xfrm>
          <a:noFill/>
        </p:spPr>
        <p:txBody>
          <a:bodyPr/>
          <a:lstStyle>
            <a:lvl1pPr eaLnBrk="0" hangingPunct="0">
              <a:defRPr kumimoji="1" u="sng">
                <a:solidFill>
                  <a:schemeClr val="tx1"/>
                </a:solidFill>
                <a:latin typeface="Arial" pitchFamily="34" charset="0"/>
                <a:ea typeface="ＭＳ Ｐゴシック" pitchFamily="50" charset="-128"/>
              </a:defRPr>
            </a:lvl1pPr>
            <a:lvl2pPr marL="742950" indent="-285750" eaLnBrk="0" hangingPunct="0">
              <a:defRPr kumimoji="1" u="sng">
                <a:solidFill>
                  <a:schemeClr val="tx1"/>
                </a:solidFill>
                <a:latin typeface="Arial" pitchFamily="34" charset="0"/>
                <a:ea typeface="ＭＳ Ｐゴシック" pitchFamily="50" charset="-128"/>
              </a:defRPr>
            </a:lvl2pPr>
            <a:lvl3pPr marL="1143000" indent="-228600" eaLnBrk="0" hangingPunct="0">
              <a:defRPr kumimoji="1" u="sng">
                <a:solidFill>
                  <a:schemeClr val="tx1"/>
                </a:solidFill>
                <a:latin typeface="Arial" pitchFamily="34" charset="0"/>
                <a:ea typeface="ＭＳ Ｐゴシック" pitchFamily="50" charset="-128"/>
              </a:defRPr>
            </a:lvl3pPr>
            <a:lvl4pPr marL="1600200" indent="-228600" eaLnBrk="0" hangingPunct="0">
              <a:defRPr kumimoji="1" u="sng">
                <a:solidFill>
                  <a:schemeClr val="tx1"/>
                </a:solidFill>
                <a:latin typeface="Arial" pitchFamily="34" charset="0"/>
                <a:ea typeface="ＭＳ Ｐゴシック" pitchFamily="50" charset="-128"/>
              </a:defRPr>
            </a:lvl4pPr>
            <a:lvl5pPr marL="2057400" indent="-228600" eaLnBrk="0" hangingPunct="0">
              <a:defRPr kumimoji="1" u="sng">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9pPr>
          </a:lstStyle>
          <a:p>
            <a:fld id="{39744F1E-E615-2C4D-BEB5-2EA939B7282D}" type="datetime1">
              <a:rPr lang="ja-JP" altLang="en-US" u="none" smtClean="0"/>
              <a:t>18/06/01</a:t>
            </a:fld>
            <a:endParaRPr lang="en-US" altLang="ja-JP" u="none" dirty="0" smtClean="0"/>
          </a:p>
        </p:txBody>
      </p:sp>
      <p:sp>
        <p:nvSpPr>
          <p:cNvPr id="6149" name="スライド番号プレースホルダー 5"/>
          <p:cNvSpPr>
            <a:spLocks noGrp="1"/>
          </p:cNvSpPr>
          <p:nvPr>
            <p:ph type="sldNum" sz="quarter" idx="12"/>
          </p:nvPr>
        </p:nvSpPr>
        <p:spPr>
          <a:noFill/>
        </p:spPr>
        <p:txBody>
          <a:bodyPr/>
          <a:lstStyle>
            <a:lvl1pPr eaLnBrk="0" hangingPunct="0">
              <a:defRPr kumimoji="1" u="sng">
                <a:solidFill>
                  <a:schemeClr val="tx1"/>
                </a:solidFill>
                <a:latin typeface="Arial" pitchFamily="34" charset="0"/>
                <a:ea typeface="ＭＳ Ｐゴシック" pitchFamily="50" charset="-128"/>
              </a:defRPr>
            </a:lvl1pPr>
            <a:lvl2pPr marL="742950" indent="-285750" eaLnBrk="0" hangingPunct="0">
              <a:defRPr kumimoji="1" u="sng">
                <a:solidFill>
                  <a:schemeClr val="tx1"/>
                </a:solidFill>
                <a:latin typeface="Arial" pitchFamily="34" charset="0"/>
                <a:ea typeface="ＭＳ Ｐゴシック" pitchFamily="50" charset="-128"/>
              </a:defRPr>
            </a:lvl2pPr>
            <a:lvl3pPr marL="1143000" indent="-228600" eaLnBrk="0" hangingPunct="0">
              <a:defRPr kumimoji="1" u="sng">
                <a:solidFill>
                  <a:schemeClr val="tx1"/>
                </a:solidFill>
                <a:latin typeface="Arial" pitchFamily="34" charset="0"/>
                <a:ea typeface="ＭＳ Ｐゴシック" pitchFamily="50" charset="-128"/>
              </a:defRPr>
            </a:lvl3pPr>
            <a:lvl4pPr marL="1600200" indent="-228600" eaLnBrk="0" hangingPunct="0">
              <a:defRPr kumimoji="1" u="sng">
                <a:solidFill>
                  <a:schemeClr val="tx1"/>
                </a:solidFill>
                <a:latin typeface="Arial" pitchFamily="34" charset="0"/>
                <a:ea typeface="ＭＳ Ｐゴシック" pitchFamily="50" charset="-128"/>
              </a:defRPr>
            </a:lvl4pPr>
            <a:lvl5pPr marL="2057400" indent="-228600" eaLnBrk="0" hangingPunct="0">
              <a:defRPr kumimoji="1" u="sng">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9pPr>
          </a:lstStyle>
          <a:p>
            <a:fld id="{BE7F9AC0-ABD5-4FF5-9D2D-0808DC196F35}" type="slidenum">
              <a:rPr lang="en-US" altLang="ja-JP" u="none" smtClean="0"/>
              <a:pPr/>
              <a:t>1</a:t>
            </a:fld>
            <a:endParaRPr lang="en-US" altLang="ja-JP" u="none" dirty="0" smtClean="0"/>
          </a:p>
        </p:txBody>
      </p:sp>
      <p:sp>
        <p:nvSpPr>
          <p:cNvPr id="6150" name="Text Box 5"/>
          <p:cNvSpPr txBox="1">
            <a:spLocks noChangeArrowheads="1"/>
          </p:cNvSpPr>
          <p:nvPr/>
        </p:nvSpPr>
        <p:spPr bwMode="auto">
          <a:xfrm>
            <a:off x="3024266" y="3371422"/>
            <a:ext cx="304712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u="sng">
                <a:solidFill>
                  <a:schemeClr val="tx1"/>
                </a:solidFill>
                <a:latin typeface="Arial" pitchFamily="34" charset="0"/>
                <a:ea typeface="ＭＳ Ｐゴシック" pitchFamily="50" charset="-128"/>
              </a:defRPr>
            </a:lvl1pPr>
            <a:lvl2pPr marL="742950" indent="-285750" eaLnBrk="0" hangingPunct="0">
              <a:defRPr kumimoji="1" u="sng">
                <a:solidFill>
                  <a:schemeClr val="tx1"/>
                </a:solidFill>
                <a:latin typeface="Arial" pitchFamily="34" charset="0"/>
                <a:ea typeface="ＭＳ Ｐゴシック" pitchFamily="50" charset="-128"/>
              </a:defRPr>
            </a:lvl2pPr>
            <a:lvl3pPr marL="1143000" indent="-228600" eaLnBrk="0" hangingPunct="0">
              <a:defRPr kumimoji="1" u="sng">
                <a:solidFill>
                  <a:schemeClr val="tx1"/>
                </a:solidFill>
                <a:latin typeface="Arial" pitchFamily="34" charset="0"/>
                <a:ea typeface="ＭＳ Ｐゴシック" pitchFamily="50" charset="-128"/>
              </a:defRPr>
            </a:lvl3pPr>
            <a:lvl4pPr marL="1600200" indent="-228600" eaLnBrk="0" hangingPunct="0">
              <a:defRPr kumimoji="1" u="sng">
                <a:solidFill>
                  <a:schemeClr val="tx1"/>
                </a:solidFill>
                <a:latin typeface="Arial" pitchFamily="34" charset="0"/>
                <a:ea typeface="ＭＳ Ｐゴシック" pitchFamily="50" charset="-128"/>
              </a:defRPr>
            </a:lvl4pPr>
            <a:lvl5pPr marL="2057400" indent="-228600" eaLnBrk="0" hangingPunct="0">
              <a:defRPr kumimoji="1" u="sng">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9pPr>
          </a:lstStyle>
          <a:p>
            <a:pPr algn="ctr" eaLnBrk="1" hangingPunct="1"/>
            <a:r>
              <a:rPr lang="en-US" altLang="ja-JP" sz="1600" dirty="0" smtClean="0"/>
              <a:t>ESI Archamps in 2018 Summer</a:t>
            </a:r>
            <a:endParaRPr lang="en-US" altLang="ja-JP" sz="1600" dirty="0"/>
          </a:p>
        </p:txBody>
      </p:sp>
      <p:sp>
        <p:nvSpPr>
          <p:cNvPr id="8" name="テキスト ボックス 1"/>
          <p:cNvSpPr txBox="1">
            <a:spLocks noChangeArrowheads="1"/>
          </p:cNvSpPr>
          <p:nvPr/>
        </p:nvSpPr>
        <p:spPr bwMode="auto">
          <a:xfrm>
            <a:off x="5232442" y="5433129"/>
            <a:ext cx="36514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u="sng">
                <a:solidFill>
                  <a:schemeClr val="tx1"/>
                </a:solidFill>
                <a:latin typeface="Arial" pitchFamily="34" charset="0"/>
                <a:ea typeface="ＭＳ Ｐゴシック" pitchFamily="50" charset="-128"/>
              </a:defRPr>
            </a:lvl1pPr>
            <a:lvl2pPr marL="742950" indent="-285750" eaLnBrk="0" hangingPunct="0">
              <a:defRPr kumimoji="1" u="sng">
                <a:solidFill>
                  <a:schemeClr val="tx1"/>
                </a:solidFill>
                <a:latin typeface="Arial" pitchFamily="34" charset="0"/>
                <a:ea typeface="ＭＳ Ｐゴシック" pitchFamily="50" charset="-128"/>
              </a:defRPr>
            </a:lvl2pPr>
            <a:lvl3pPr marL="1143000" indent="-228600" eaLnBrk="0" hangingPunct="0">
              <a:defRPr kumimoji="1" u="sng">
                <a:solidFill>
                  <a:schemeClr val="tx1"/>
                </a:solidFill>
                <a:latin typeface="Arial" pitchFamily="34" charset="0"/>
                <a:ea typeface="ＭＳ Ｐゴシック" pitchFamily="50" charset="-128"/>
              </a:defRPr>
            </a:lvl3pPr>
            <a:lvl4pPr marL="1600200" indent="-228600" eaLnBrk="0" hangingPunct="0">
              <a:defRPr kumimoji="1" u="sng">
                <a:solidFill>
                  <a:schemeClr val="tx1"/>
                </a:solidFill>
                <a:latin typeface="Arial" pitchFamily="34" charset="0"/>
                <a:ea typeface="ＭＳ Ｐゴシック" pitchFamily="50" charset="-128"/>
              </a:defRPr>
            </a:lvl4pPr>
            <a:lvl5pPr marL="2057400" indent="-228600" eaLnBrk="0" hangingPunct="0">
              <a:defRPr kumimoji="1" u="sng">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u="sng">
                <a:solidFill>
                  <a:schemeClr val="tx1"/>
                </a:solidFill>
                <a:latin typeface="Arial" pitchFamily="34" charset="0"/>
                <a:ea typeface="ＭＳ Ｐゴシック" pitchFamily="50" charset="-128"/>
              </a:defRPr>
            </a:lvl9pPr>
          </a:lstStyle>
          <a:p>
            <a:pPr eaLnBrk="1" hangingPunct="1"/>
            <a:r>
              <a:rPr lang="en-US" altLang="ja-JP" sz="1000" u="none" dirty="0" smtClean="0"/>
              <a:t>Shuji Tsuruoka, Ph.D., Prof. </a:t>
            </a:r>
          </a:p>
          <a:p>
            <a:pPr eaLnBrk="1" hangingPunct="1"/>
            <a:r>
              <a:rPr lang="en-US" altLang="ja-JP" sz="1000" u="none" dirty="0" smtClean="0"/>
              <a:t>Shinshu University, Institute of Carbon Science &amp; Technology</a:t>
            </a:r>
          </a:p>
          <a:p>
            <a:pPr eaLnBrk="1" hangingPunct="1"/>
            <a:r>
              <a:rPr lang="en-US" altLang="ja-JP" sz="1000" u="none" dirty="0" smtClean="0"/>
              <a:t>Nagano, Japan</a:t>
            </a:r>
            <a:r>
              <a:rPr lang="ja-JP" altLang="en-US" sz="1000" u="none" dirty="0"/>
              <a:t>　</a:t>
            </a:r>
            <a:endParaRPr lang="en-US" altLang="ja-JP" sz="1000" u="none" dirty="0"/>
          </a:p>
          <a:p>
            <a:pPr eaLnBrk="1" hangingPunct="1"/>
            <a:endParaRPr lang="en-US" altLang="ja-JP" sz="1000" u="none" dirty="0"/>
          </a:p>
        </p:txBody>
      </p:sp>
    </p:spTree>
    <p:extLst>
      <p:ext uri="{BB962C8B-B14F-4D97-AF65-F5344CB8AC3E}">
        <p14:creationId xmlns:p14="http://schemas.microsoft.com/office/powerpoint/2010/main" val="6739544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Myth about Nano Carbons</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10</a:t>
            </a:fld>
            <a:endParaRPr lang="en-US" altLang="ja-JP" dirty="0"/>
          </a:p>
        </p:txBody>
      </p:sp>
      <p:sp>
        <p:nvSpPr>
          <p:cNvPr id="5" name="テキスト ボックス 4"/>
          <p:cNvSpPr txBox="1"/>
          <p:nvPr/>
        </p:nvSpPr>
        <p:spPr>
          <a:xfrm>
            <a:off x="252664" y="692813"/>
            <a:ext cx="5297978" cy="338554"/>
          </a:xfrm>
          <a:prstGeom prst="rect">
            <a:avLst/>
          </a:prstGeom>
          <a:noFill/>
        </p:spPr>
        <p:txBody>
          <a:bodyPr wrap="none" rtlCol="0">
            <a:spAutoFit/>
          </a:bodyPr>
          <a:lstStyle/>
          <a:p>
            <a:r>
              <a:rPr lang="en-US" altLang="ja-JP" sz="1600" b="1" i="1" u="none" dirty="0">
                <a:latin typeface="Times New Roman"/>
                <a:cs typeface="Times New Roman"/>
              </a:rPr>
              <a:t>3</a:t>
            </a:r>
            <a:r>
              <a:rPr kumimoji="1" lang="en-US" altLang="ja-JP" sz="1600" b="1" i="1" u="none" dirty="0" smtClean="0">
                <a:latin typeface="Times New Roman"/>
                <a:cs typeface="Times New Roman"/>
              </a:rPr>
              <a:t>. Water in CNT confined space freezes at high temperature</a:t>
            </a:r>
            <a:endParaRPr kumimoji="1" lang="ja-JP" altLang="en-US" sz="1600" b="1" i="1" u="none" dirty="0">
              <a:latin typeface="Times New Roman"/>
              <a:cs typeface="Times New Roman"/>
            </a:endParaRPr>
          </a:p>
        </p:txBody>
      </p:sp>
      <p:sp>
        <p:nvSpPr>
          <p:cNvPr id="11" name="テキスト ボックス 10"/>
          <p:cNvSpPr txBox="1"/>
          <p:nvPr/>
        </p:nvSpPr>
        <p:spPr>
          <a:xfrm>
            <a:off x="213453" y="1045395"/>
            <a:ext cx="4031055" cy="1200329"/>
          </a:xfrm>
          <a:prstGeom prst="rect">
            <a:avLst/>
          </a:prstGeom>
          <a:noFill/>
          <a:ln>
            <a:solidFill>
              <a:schemeClr val="tx1"/>
            </a:solidFill>
          </a:ln>
        </p:spPr>
        <p:txBody>
          <a:bodyPr wrap="square" rtlCol="0">
            <a:spAutoFit/>
          </a:bodyPr>
          <a:lstStyle/>
          <a:p>
            <a:pPr marL="171450" indent="-171450">
              <a:buFont typeface="Wingdings" charset="2"/>
              <a:buChar char="ü"/>
            </a:pPr>
            <a:r>
              <a:rPr kumimoji="1" lang="en-US" altLang="ja-JP" sz="1200" b="1" u="none" dirty="0" smtClean="0">
                <a:latin typeface="Arial"/>
                <a:cs typeface="Arial"/>
              </a:rPr>
              <a:t>MD calculations predict water behaviors in CNT confined space.</a:t>
            </a:r>
          </a:p>
          <a:p>
            <a:pPr marL="171450" indent="-171450">
              <a:buFont typeface="Wingdings" charset="2"/>
              <a:buChar char="ü"/>
            </a:pPr>
            <a:r>
              <a:rPr lang="en-US" altLang="ja-JP" sz="1200" b="1" u="none" dirty="0" smtClean="0">
                <a:latin typeface="Arial"/>
                <a:cs typeface="Arial"/>
              </a:rPr>
              <a:t>MD results suggest high through-put of water in CNTs.</a:t>
            </a:r>
          </a:p>
          <a:p>
            <a:pPr marL="171450" indent="-171450">
              <a:buFont typeface="Wingdings" charset="2"/>
              <a:buChar char="ü"/>
            </a:pPr>
            <a:r>
              <a:rPr lang="en-US" altLang="ja-JP" sz="1200" b="1" u="none" dirty="0" smtClean="0">
                <a:latin typeface="Arial"/>
                <a:cs typeface="Arial"/>
              </a:rPr>
              <a:t>CNTs might have proton transfer ability.</a:t>
            </a:r>
          </a:p>
          <a:p>
            <a:pPr marL="171450" indent="-171450">
              <a:buFont typeface="Wingdings" charset="2"/>
              <a:buChar char="ü"/>
            </a:pPr>
            <a:endParaRPr lang="en-US" altLang="ja-JP" sz="1200" b="1" u="none" dirty="0" smtClean="0">
              <a:latin typeface="Arial"/>
              <a:cs typeface="Arial"/>
            </a:endParaRPr>
          </a:p>
        </p:txBody>
      </p:sp>
      <p:sp>
        <p:nvSpPr>
          <p:cNvPr id="13" name="テキスト ボックス 12"/>
          <p:cNvSpPr txBox="1"/>
          <p:nvPr/>
        </p:nvSpPr>
        <p:spPr>
          <a:xfrm>
            <a:off x="4965026" y="1031367"/>
            <a:ext cx="3993062" cy="1200329"/>
          </a:xfrm>
          <a:prstGeom prst="rect">
            <a:avLst/>
          </a:prstGeom>
          <a:noFill/>
          <a:ln>
            <a:solidFill>
              <a:schemeClr val="tx1"/>
            </a:solidFill>
          </a:ln>
        </p:spPr>
        <p:txBody>
          <a:bodyPr wrap="square" rtlCol="0">
            <a:spAutoFit/>
          </a:bodyPr>
          <a:lstStyle/>
          <a:p>
            <a:pPr marL="171450" indent="-171450">
              <a:buFont typeface="Wingdings" charset="2"/>
              <a:buChar char="ü"/>
            </a:pPr>
            <a:r>
              <a:rPr lang="en-US" altLang="ja-JP" sz="1200" b="1" u="none" dirty="0" smtClean="0">
                <a:latin typeface="Arial"/>
                <a:cs typeface="Arial"/>
              </a:rPr>
              <a:t>An experimental result shows water motion suppression.</a:t>
            </a:r>
            <a:endParaRPr kumimoji="1" lang="en-US" altLang="ja-JP" sz="1200" b="1" u="none" dirty="0" smtClean="0">
              <a:latin typeface="Arial"/>
              <a:cs typeface="Arial"/>
            </a:endParaRPr>
          </a:p>
          <a:p>
            <a:pPr marL="171450" indent="-171450">
              <a:buFont typeface="Wingdings" charset="2"/>
              <a:buChar char="ü"/>
            </a:pPr>
            <a:r>
              <a:rPr lang="en-US" altLang="ja-JP" sz="1200" b="1" u="none" dirty="0" smtClean="0">
                <a:latin typeface="Arial"/>
                <a:cs typeface="Arial"/>
              </a:rPr>
              <a:t>Water particular structures </a:t>
            </a:r>
            <a:r>
              <a:rPr lang="en-US" altLang="ja-JP" sz="1200" b="1" u="none" dirty="0">
                <a:latin typeface="Arial"/>
                <a:cs typeface="Arial"/>
              </a:rPr>
              <a:t>in CNT confined space forms </a:t>
            </a:r>
            <a:r>
              <a:rPr lang="en-US" altLang="ja-JP" sz="1200" b="1" u="none" dirty="0" smtClean="0">
                <a:latin typeface="Arial"/>
                <a:cs typeface="Arial"/>
              </a:rPr>
              <a:t>.</a:t>
            </a:r>
          </a:p>
          <a:p>
            <a:pPr marL="171450" indent="-171450">
              <a:buFont typeface="Wingdings" charset="2"/>
              <a:buChar char="ü"/>
            </a:pPr>
            <a:r>
              <a:rPr lang="en-US" altLang="ja-JP" sz="1200" b="1" u="none" dirty="0" smtClean="0">
                <a:latin typeface="Arial"/>
                <a:cs typeface="Arial"/>
              </a:rPr>
              <a:t>The flow rate corresponds to Hagen-Poiseuille flow.</a:t>
            </a:r>
          </a:p>
        </p:txBody>
      </p:sp>
      <p:sp>
        <p:nvSpPr>
          <p:cNvPr id="14" name="右矢印 13"/>
          <p:cNvSpPr/>
          <p:nvPr/>
        </p:nvSpPr>
        <p:spPr bwMode="auto">
          <a:xfrm>
            <a:off x="4347476" y="1441682"/>
            <a:ext cx="514832" cy="343257"/>
          </a:xfrm>
          <a:prstGeom prst="rightArrow">
            <a:avLst/>
          </a:prstGeom>
          <a:solidFill>
            <a:srgbClr val="0000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pic>
        <p:nvPicPr>
          <p:cNvPr id="6" name="図 5" descr="スクリーンショット 2018-05-09 15.21.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86055"/>
            <a:ext cx="4736460" cy="3119288"/>
          </a:xfrm>
          <a:prstGeom prst="rect">
            <a:avLst/>
          </a:prstGeom>
        </p:spPr>
      </p:pic>
      <p:pic>
        <p:nvPicPr>
          <p:cNvPr id="7" name="図 6" descr="スクリーンショット 2018-05-09 15.20.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308" y="2766148"/>
            <a:ext cx="3947106" cy="2759829"/>
          </a:xfrm>
          <a:prstGeom prst="rect">
            <a:avLst/>
          </a:prstGeom>
        </p:spPr>
      </p:pic>
      <p:sp>
        <p:nvSpPr>
          <p:cNvPr id="19" name="テキスト ボックス 18"/>
          <p:cNvSpPr txBox="1"/>
          <p:nvPr/>
        </p:nvSpPr>
        <p:spPr>
          <a:xfrm>
            <a:off x="5565318" y="6135860"/>
            <a:ext cx="3244096" cy="246221"/>
          </a:xfrm>
          <a:prstGeom prst="rect">
            <a:avLst/>
          </a:prstGeom>
          <a:noFill/>
          <a:ln>
            <a:noFill/>
          </a:ln>
        </p:spPr>
        <p:txBody>
          <a:bodyPr wrap="square" rtlCol="0">
            <a:spAutoFit/>
          </a:bodyPr>
          <a:lstStyle/>
          <a:p>
            <a:r>
              <a:rPr lang="en-US" altLang="ja-JP" sz="1000" b="1" u="none" dirty="0" smtClean="0">
                <a:latin typeface="Arial"/>
                <a:cs typeface="Arial"/>
              </a:rPr>
              <a:t>Courtesy</a:t>
            </a:r>
            <a:r>
              <a:rPr kumimoji="1" lang="en-US" altLang="ja-JP" sz="1000" b="1" u="none" dirty="0" smtClean="0">
                <a:latin typeface="Arial"/>
                <a:cs typeface="Arial"/>
              </a:rPr>
              <a:t> of Prof. </a:t>
            </a:r>
            <a:r>
              <a:rPr lang="en-US" altLang="ja-JP" sz="1000" b="1" u="none" dirty="0" smtClean="0">
                <a:latin typeface="Arial"/>
                <a:cs typeface="Arial"/>
              </a:rPr>
              <a:t>Matsumoto &amp; Prof. Tsuruoka</a:t>
            </a:r>
            <a:endParaRPr kumimoji="1" lang="en-US" altLang="ja-JP" sz="1000" b="1" u="none" dirty="0">
              <a:latin typeface="Arial"/>
              <a:cs typeface="Arial"/>
            </a:endParaRPr>
          </a:p>
        </p:txBody>
      </p:sp>
    </p:spTree>
    <p:extLst>
      <p:ext uri="{BB962C8B-B14F-4D97-AF65-F5344CB8AC3E}">
        <p14:creationId xmlns:p14="http://schemas.microsoft.com/office/powerpoint/2010/main" val="28783171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Applications of Nano Carbons</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11</a:t>
            </a:fld>
            <a:endParaRPr lang="en-US" altLang="ja-JP" dirty="0"/>
          </a:p>
        </p:txBody>
      </p:sp>
      <p:sp>
        <p:nvSpPr>
          <p:cNvPr id="6" name="Text Box 4"/>
          <p:cNvSpPr txBox="1">
            <a:spLocks noChangeArrowheads="1"/>
          </p:cNvSpPr>
          <p:nvPr/>
        </p:nvSpPr>
        <p:spPr bwMode="auto">
          <a:xfrm>
            <a:off x="1932135" y="2492668"/>
            <a:ext cx="2404750" cy="11049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198000" indent="-198000">
              <a:lnSpc>
                <a:spcPct val="110000"/>
              </a:lnSpc>
              <a:buFont typeface="+mj-lt"/>
              <a:buAutoNum type="alphaUcPeriod"/>
            </a:pPr>
            <a:r>
              <a:rPr lang="en-US" altLang="ja-JP" sz="1200" b="1" u="none" dirty="0" smtClean="0">
                <a:latin typeface="Arial"/>
                <a:cs typeface="Arial"/>
              </a:rPr>
              <a:t>Surfactant</a:t>
            </a:r>
            <a:br>
              <a:rPr lang="en-US" altLang="ja-JP" sz="1200" b="1" u="none" dirty="0" smtClean="0">
                <a:latin typeface="Arial"/>
                <a:cs typeface="Arial"/>
              </a:rPr>
            </a:br>
            <a:r>
              <a:rPr lang="en-US" altLang="ja-JP" sz="1200" b="1" u="none" dirty="0" smtClean="0">
                <a:latin typeface="Arial"/>
                <a:cs typeface="Arial"/>
              </a:rPr>
              <a:t>Acidic, Sulfonate, Zwitterionic, CMC, etc.</a:t>
            </a:r>
          </a:p>
          <a:p>
            <a:pPr marL="198000" indent="-198000">
              <a:lnSpc>
                <a:spcPct val="110000"/>
              </a:lnSpc>
              <a:buFont typeface="+mj-lt"/>
              <a:buAutoNum type="alphaUcPeriod"/>
            </a:pPr>
            <a:r>
              <a:rPr lang="en-US" altLang="ja-JP" sz="1200" b="1" u="none" dirty="0" smtClean="0">
                <a:latin typeface="Arial"/>
                <a:cs typeface="Arial"/>
              </a:rPr>
              <a:t>Inorganic</a:t>
            </a:r>
          </a:p>
          <a:p>
            <a:pPr marL="198000" indent="-198000">
              <a:lnSpc>
                <a:spcPct val="110000"/>
              </a:lnSpc>
              <a:buFont typeface="+mj-lt"/>
              <a:buAutoNum type="alphaUcPeriod"/>
            </a:pPr>
            <a:r>
              <a:rPr lang="en-US" altLang="ja-JP" sz="1200" b="1" u="none" dirty="0" smtClean="0">
                <a:latin typeface="Arial"/>
                <a:cs typeface="Arial"/>
              </a:rPr>
              <a:t>Water only</a:t>
            </a:r>
          </a:p>
        </p:txBody>
      </p:sp>
      <p:sp>
        <p:nvSpPr>
          <p:cNvPr id="26" name="Line 24"/>
          <p:cNvSpPr>
            <a:spLocks noChangeShapeType="1"/>
          </p:cNvSpPr>
          <p:nvPr/>
        </p:nvSpPr>
        <p:spPr bwMode="auto">
          <a:xfrm flipV="1">
            <a:off x="1516219" y="3045127"/>
            <a:ext cx="431800" cy="0"/>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sz="1200" b="1" u="none">
              <a:latin typeface="Arial"/>
              <a:cs typeface="Arial"/>
            </a:endParaRPr>
          </a:p>
        </p:txBody>
      </p:sp>
      <p:sp>
        <p:nvSpPr>
          <p:cNvPr id="58" name="Line 56"/>
          <p:cNvSpPr>
            <a:spLocks noChangeShapeType="1"/>
          </p:cNvSpPr>
          <p:nvPr/>
        </p:nvSpPr>
        <p:spPr bwMode="auto">
          <a:xfrm>
            <a:off x="1462703" y="5349269"/>
            <a:ext cx="469432" cy="0"/>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sz="1200" u="none"/>
          </a:p>
        </p:txBody>
      </p:sp>
      <p:sp>
        <p:nvSpPr>
          <p:cNvPr id="63" name="テキスト ボックス 62"/>
          <p:cNvSpPr txBox="1"/>
          <p:nvPr/>
        </p:nvSpPr>
        <p:spPr>
          <a:xfrm>
            <a:off x="102450" y="806748"/>
            <a:ext cx="4469549" cy="901785"/>
          </a:xfrm>
          <a:prstGeom prst="rect">
            <a:avLst/>
          </a:prstGeom>
          <a:solidFill>
            <a:srgbClr val="FFF9DD"/>
          </a:solidFill>
          <a:ln>
            <a:solidFill>
              <a:srgbClr val="FF0000"/>
            </a:solidFill>
          </a:ln>
        </p:spPr>
        <p:txBody>
          <a:bodyPr wrap="square" rtlCol="0">
            <a:spAutoFit/>
          </a:bodyPr>
          <a:lstStyle/>
          <a:p>
            <a:pPr>
              <a:lnSpc>
                <a:spcPct val="110000"/>
              </a:lnSpc>
            </a:pPr>
            <a:r>
              <a:rPr lang="en-US" altLang="ja-JP" sz="1200" b="1" dirty="0" smtClean="0">
                <a:latin typeface="Arial"/>
                <a:cs typeface="Arial"/>
              </a:rPr>
              <a:t>Note;</a:t>
            </a:r>
          </a:p>
          <a:p>
            <a:pPr marL="171450" indent="-171450">
              <a:lnSpc>
                <a:spcPct val="110000"/>
              </a:lnSpc>
              <a:buFont typeface="Wingdings" charset="2"/>
              <a:buChar char="ü"/>
            </a:pPr>
            <a:r>
              <a:rPr lang="en-US" altLang="ja-JP" sz="1200" b="1" u="none" dirty="0" smtClean="0">
                <a:latin typeface="Arial"/>
                <a:cs typeface="Arial"/>
              </a:rPr>
              <a:t>Basic applications of CNTs and Graphene </a:t>
            </a:r>
          </a:p>
          <a:p>
            <a:pPr marL="171450" indent="-171450">
              <a:lnSpc>
                <a:spcPct val="110000"/>
              </a:lnSpc>
              <a:buFont typeface="Wingdings" charset="2"/>
              <a:buChar char="ü"/>
            </a:pPr>
            <a:r>
              <a:rPr kumimoji="1" lang="en-US" altLang="ja-JP" sz="1200" b="1" u="none" dirty="0" smtClean="0">
                <a:latin typeface="Arial"/>
                <a:cs typeface="Arial"/>
              </a:rPr>
              <a:t>Graphene definition is vague</a:t>
            </a:r>
          </a:p>
          <a:p>
            <a:pPr marL="171450" indent="-171450">
              <a:lnSpc>
                <a:spcPct val="110000"/>
              </a:lnSpc>
              <a:buFont typeface="Wingdings" charset="2"/>
              <a:buChar char="ü"/>
            </a:pPr>
            <a:r>
              <a:rPr lang="en-US" altLang="ja-JP" sz="1200" b="1" u="none" dirty="0" smtClean="0">
                <a:latin typeface="Arial"/>
                <a:cs typeface="Arial"/>
              </a:rPr>
              <a:t>Methods to disperse CNTs/ Graphene are the key step</a:t>
            </a:r>
            <a:endParaRPr kumimoji="1" lang="ja-JP" altLang="en-US" sz="1200" b="1" u="none" dirty="0">
              <a:latin typeface="Arial"/>
              <a:cs typeface="Arial"/>
            </a:endParaRPr>
          </a:p>
        </p:txBody>
      </p:sp>
      <p:sp>
        <p:nvSpPr>
          <p:cNvPr id="5" name="Text Box 2"/>
          <p:cNvSpPr txBox="1">
            <a:spLocks noChangeArrowheads="1"/>
          </p:cNvSpPr>
          <p:nvPr/>
        </p:nvSpPr>
        <p:spPr bwMode="auto">
          <a:xfrm>
            <a:off x="423671" y="2807028"/>
            <a:ext cx="1022711" cy="461665"/>
          </a:xfrm>
          <a:prstGeom prst="rect">
            <a:avLst/>
          </a:prstGeom>
          <a:solidFill>
            <a:schemeClr val="bg1"/>
          </a:solidFill>
          <a:ln w="9525">
            <a:solidFill>
              <a:schemeClr val="tx1"/>
            </a:solidFill>
            <a:miter lim="800000"/>
            <a:headEnd/>
            <a:tailEnd/>
          </a:ln>
          <a:effectLst/>
        </p:spPr>
        <p:txBody>
          <a:bodyPr wrap="none">
            <a:spAutoFit/>
          </a:bodyPr>
          <a:lstStyle/>
          <a:p>
            <a:pPr algn="ctr"/>
            <a:r>
              <a:rPr lang="en-US" altLang="ja-JP" sz="1200" b="1" u="none" dirty="0" smtClean="0"/>
              <a:t>Liquid</a:t>
            </a:r>
          </a:p>
          <a:p>
            <a:pPr algn="ctr"/>
            <a:r>
              <a:rPr lang="en-US" altLang="ja-JP" sz="1200" b="1" u="none" dirty="0" smtClean="0"/>
              <a:t> Dispersion</a:t>
            </a:r>
            <a:endParaRPr lang="ja-JP" altLang="en-US" sz="1200" b="1" u="none" dirty="0"/>
          </a:p>
        </p:txBody>
      </p:sp>
      <p:sp>
        <p:nvSpPr>
          <p:cNvPr id="66" name="Text Box 2"/>
          <p:cNvSpPr txBox="1">
            <a:spLocks noChangeArrowheads="1"/>
          </p:cNvSpPr>
          <p:nvPr/>
        </p:nvSpPr>
        <p:spPr bwMode="auto">
          <a:xfrm>
            <a:off x="4735297" y="1424338"/>
            <a:ext cx="3254917" cy="830997"/>
          </a:xfrm>
          <a:prstGeom prst="rect">
            <a:avLst/>
          </a:prstGeom>
          <a:solidFill>
            <a:schemeClr val="bg1"/>
          </a:solidFill>
          <a:ln w="9525">
            <a:solidFill>
              <a:schemeClr val="tx1"/>
            </a:solidFill>
            <a:miter lim="800000"/>
            <a:headEnd/>
            <a:tailEnd/>
          </a:ln>
          <a:effectLst/>
        </p:spPr>
        <p:txBody>
          <a:bodyPr wrap="none">
            <a:spAutoFit/>
          </a:bodyPr>
          <a:lstStyle/>
          <a:p>
            <a:r>
              <a:rPr lang="en-US" altLang="ja-JP" sz="1200" b="1" dirty="0" smtClean="0"/>
              <a:t>Ink/Paint</a:t>
            </a:r>
            <a:br>
              <a:rPr lang="en-US" altLang="ja-JP" sz="1200" b="1" dirty="0" smtClean="0"/>
            </a:br>
            <a:r>
              <a:rPr lang="en-US" altLang="ja-JP" sz="1200" b="1" u="none" dirty="0" smtClean="0"/>
              <a:t>1) Paint heaters: Flat surface, Transparent</a:t>
            </a:r>
          </a:p>
          <a:p>
            <a:r>
              <a:rPr lang="en-US" altLang="ja-JP" sz="1200" b="1" u="none" dirty="0" smtClean="0"/>
              <a:t>2) Dyeing fibers/yarn: </a:t>
            </a:r>
            <a:r>
              <a:rPr lang="en-US" altLang="ja-JP" sz="1200" b="1" u="none" dirty="0"/>
              <a:t>-</a:t>
            </a:r>
            <a:r>
              <a:rPr lang="en-US" altLang="ja-JP" sz="1200" b="1" i="1" u="none" dirty="0" smtClean="0"/>
              <a:t>ditto-</a:t>
            </a:r>
            <a:endParaRPr lang="en-US" altLang="ja-JP" sz="1200" b="1" u="none" dirty="0" smtClean="0"/>
          </a:p>
          <a:p>
            <a:r>
              <a:rPr lang="en-US" altLang="ja-JP" sz="1200" b="1" u="none" dirty="0" smtClean="0"/>
              <a:t>3) Electrical circuit</a:t>
            </a:r>
          </a:p>
        </p:txBody>
      </p:sp>
      <p:sp>
        <p:nvSpPr>
          <p:cNvPr id="67" name="Text Box 2"/>
          <p:cNvSpPr txBox="1">
            <a:spLocks noChangeArrowheads="1"/>
          </p:cNvSpPr>
          <p:nvPr/>
        </p:nvSpPr>
        <p:spPr bwMode="auto">
          <a:xfrm>
            <a:off x="4735297" y="2440981"/>
            <a:ext cx="3775393" cy="830997"/>
          </a:xfrm>
          <a:prstGeom prst="rect">
            <a:avLst/>
          </a:prstGeom>
          <a:solidFill>
            <a:schemeClr val="bg1"/>
          </a:solidFill>
          <a:ln w="9525">
            <a:solidFill>
              <a:schemeClr val="tx1"/>
            </a:solidFill>
            <a:miter lim="800000"/>
            <a:headEnd/>
            <a:tailEnd/>
          </a:ln>
          <a:effectLst/>
        </p:spPr>
        <p:txBody>
          <a:bodyPr wrap="square">
            <a:spAutoFit/>
          </a:bodyPr>
          <a:lstStyle/>
          <a:p>
            <a:r>
              <a:rPr lang="en-US" altLang="ja-JP" sz="1200" b="1" dirty="0" smtClean="0"/>
              <a:t>Surface Treatment</a:t>
            </a:r>
            <a:br>
              <a:rPr lang="en-US" altLang="ja-JP" sz="1200" b="1" dirty="0" smtClean="0"/>
            </a:br>
            <a:r>
              <a:rPr lang="en-US" altLang="ja-JP" sz="1200" b="1" u="none" dirty="0" smtClean="0"/>
              <a:t>1) Darkest black (Optical use)   </a:t>
            </a:r>
          </a:p>
          <a:p>
            <a:r>
              <a:rPr lang="en-US" altLang="ja-JP" sz="1200" b="1" u="none" dirty="0" smtClean="0"/>
              <a:t>2) Mixed-with-metal plated (Ni, Cr)</a:t>
            </a:r>
          </a:p>
          <a:p>
            <a:r>
              <a:rPr lang="en-US" altLang="ja-JP" sz="1200" b="1" u="none" dirty="0" smtClean="0"/>
              <a:t>3) Surface smoothness</a:t>
            </a:r>
          </a:p>
        </p:txBody>
      </p:sp>
      <p:sp>
        <p:nvSpPr>
          <p:cNvPr id="68" name="Text Box 2"/>
          <p:cNvSpPr txBox="1">
            <a:spLocks noChangeArrowheads="1"/>
          </p:cNvSpPr>
          <p:nvPr/>
        </p:nvSpPr>
        <p:spPr bwMode="auto">
          <a:xfrm>
            <a:off x="4735297" y="3582250"/>
            <a:ext cx="3775393" cy="646331"/>
          </a:xfrm>
          <a:prstGeom prst="rect">
            <a:avLst/>
          </a:prstGeom>
          <a:solidFill>
            <a:schemeClr val="bg1"/>
          </a:solidFill>
          <a:ln w="9525">
            <a:solidFill>
              <a:schemeClr val="tx1"/>
            </a:solidFill>
            <a:miter lim="800000"/>
            <a:headEnd/>
            <a:tailEnd/>
          </a:ln>
          <a:effectLst/>
        </p:spPr>
        <p:txBody>
          <a:bodyPr wrap="square">
            <a:spAutoFit/>
          </a:bodyPr>
          <a:lstStyle/>
          <a:p>
            <a:r>
              <a:rPr lang="en-US" altLang="ja-JP" sz="1200" b="1" dirty="0" smtClean="0"/>
              <a:t>Mix into</a:t>
            </a:r>
            <a:br>
              <a:rPr lang="en-US" altLang="ja-JP" sz="1200" b="1" dirty="0" smtClean="0"/>
            </a:br>
            <a:r>
              <a:rPr lang="en-US" altLang="ja-JP" sz="1200" b="1" u="none" dirty="0" smtClean="0"/>
              <a:t>1) </a:t>
            </a:r>
            <a:r>
              <a:rPr lang="en-US" altLang="ja-JP" sz="1200" b="1" u="none" dirty="0"/>
              <a:t>R</a:t>
            </a:r>
            <a:r>
              <a:rPr lang="en-US" altLang="ja-JP" sz="1200" b="1" u="none" dirty="0" smtClean="0"/>
              <a:t>esin composite</a:t>
            </a:r>
          </a:p>
          <a:p>
            <a:r>
              <a:rPr lang="en-US" altLang="ja-JP" sz="1200" b="1" u="none" dirty="0" smtClean="0"/>
              <a:t>2) Metal composite</a:t>
            </a:r>
          </a:p>
        </p:txBody>
      </p:sp>
      <p:sp>
        <p:nvSpPr>
          <p:cNvPr id="69" name="Line 24"/>
          <p:cNvSpPr>
            <a:spLocks noChangeShapeType="1"/>
          </p:cNvSpPr>
          <p:nvPr/>
        </p:nvSpPr>
        <p:spPr bwMode="auto">
          <a:xfrm flipV="1">
            <a:off x="4336885" y="2048863"/>
            <a:ext cx="398412" cy="982707"/>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sz="1400" b="1" u="none">
              <a:latin typeface="Arial"/>
              <a:cs typeface="Arial"/>
            </a:endParaRPr>
          </a:p>
        </p:txBody>
      </p:sp>
      <p:sp>
        <p:nvSpPr>
          <p:cNvPr id="70" name="Line 24"/>
          <p:cNvSpPr>
            <a:spLocks noChangeShapeType="1"/>
          </p:cNvSpPr>
          <p:nvPr/>
        </p:nvSpPr>
        <p:spPr bwMode="auto">
          <a:xfrm flipV="1">
            <a:off x="4336885" y="2899560"/>
            <a:ext cx="398412" cy="132008"/>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sz="1400" b="1" u="none">
              <a:latin typeface="Arial"/>
              <a:cs typeface="Arial"/>
            </a:endParaRPr>
          </a:p>
        </p:txBody>
      </p:sp>
      <p:sp>
        <p:nvSpPr>
          <p:cNvPr id="71" name="Line 24"/>
          <p:cNvSpPr>
            <a:spLocks noChangeShapeType="1"/>
          </p:cNvSpPr>
          <p:nvPr/>
        </p:nvSpPr>
        <p:spPr bwMode="auto">
          <a:xfrm>
            <a:off x="4336885" y="3045126"/>
            <a:ext cx="398412" cy="932783"/>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sz="1400" b="1" u="none">
              <a:latin typeface="Arial"/>
              <a:cs typeface="Arial"/>
            </a:endParaRPr>
          </a:p>
        </p:txBody>
      </p:sp>
      <p:sp>
        <p:nvSpPr>
          <p:cNvPr id="21" name="Text Box 19"/>
          <p:cNvSpPr txBox="1">
            <a:spLocks noChangeArrowheads="1"/>
          </p:cNvSpPr>
          <p:nvPr/>
        </p:nvSpPr>
        <p:spPr bwMode="auto">
          <a:xfrm>
            <a:off x="353834" y="5197682"/>
            <a:ext cx="1162385" cy="276999"/>
          </a:xfrm>
          <a:prstGeom prst="rect">
            <a:avLst/>
          </a:prstGeom>
          <a:solidFill>
            <a:schemeClr val="bg1"/>
          </a:solidFill>
          <a:ln w="9525">
            <a:solidFill>
              <a:schemeClr val="tx1"/>
            </a:solidFill>
            <a:miter lim="800000"/>
            <a:headEnd/>
            <a:tailEnd/>
          </a:ln>
          <a:effectLst/>
        </p:spPr>
        <p:txBody>
          <a:bodyPr wrap="square">
            <a:spAutoFit/>
          </a:bodyPr>
          <a:lstStyle/>
          <a:p>
            <a:pPr algn="ctr"/>
            <a:r>
              <a:rPr lang="en-US" altLang="ja-JP" sz="1200" b="1" u="none" dirty="0" smtClean="0">
                <a:latin typeface="Arial"/>
                <a:cs typeface="Arial"/>
              </a:rPr>
              <a:t>Dry Use</a:t>
            </a:r>
            <a:endParaRPr lang="ja-JP" altLang="en-US" sz="1200" b="1" u="none" dirty="0">
              <a:latin typeface="Arial"/>
              <a:cs typeface="Arial"/>
            </a:endParaRPr>
          </a:p>
        </p:txBody>
      </p:sp>
      <p:sp>
        <p:nvSpPr>
          <p:cNvPr id="72" name="Text Box 4"/>
          <p:cNvSpPr txBox="1">
            <a:spLocks noChangeArrowheads="1"/>
          </p:cNvSpPr>
          <p:nvPr/>
        </p:nvSpPr>
        <p:spPr bwMode="auto">
          <a:xfrm>
            <a:off x="1948019" y="4796809"/>
            <a:ext cx="2404750" cy="11049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198000" indent="-198000">
              <a:lnSpc>
                <a:spcPct val="110000"/>
              </a:lnSpc>
              <a:buFont typeface="+mj-lt"/>
              <a:buAutoNum type="alphaUcPeriod"/>
            </a:pPr>
            <a:r>
              <a:rPr lang="en-US" altLang="ja-JP" sz="1200" b="1" u="none" dirty="0" smtClean="0">
                <a:latin typeface="Arial"/>
                <a:cs typeface="Arial"/>
              </a:rPr>
              <a:t>CVD-floating Reaction (incl. E-dips)</a:t>
            </a:r>
          </a:p>
          <a:p>
            <a:pPr marL="198000" indent="-198000">
              <a:lnSpc>
                <a:spcPct val="110000"/>
              </a:lnSpc>
              <a:buFont typeface="+mj-lt"/>
              <a:buAutoNum type="alphaUcPeriod"/>
            </a:pPr>
            <a:r>
              <a:rPr lang="en-US" altLang="ja-JP" sz="1200" b="1" u="none" dirty="0" smtClean="0">
                <a:latin typeface="Arial"/>
                <a:cs typeface="Arial"/>
              </a:rPr>
              <a:t>CCVD: Substrate-deposited Fluidized-Bed </a:t>
            </a:r>
          </a:p>
          <a:p>
            <a:pPr marL="198000" indent="-198000">
              <a:lnSpc>
                <a:spcPct val="110000"/>
              </a:lnSpc>
              <a:buFont typeface="+mj-lt"/>
              <a:buAutoNum type="alphaUcPeriod"/>
            </a:pPr>
            <a:r>
              <a:rPr lang="en-US" altLang="ja-JP" sz="1200" b="1" u="none" dirty="0" smtClean="0">
                <a:latin typeface="Arial"/>
                <a:cs typeface="Arial"/>
              </a:rPr>
              <a:t>Vertically-Aligned Growth</a:t>
            </a:r>
          </a:p>
        </p:txBody>
      </p:sp>
      <p:sp>
        <p:nvSpPr>
          <p:cNvPr id="73" name="Text Box 2"/>
          <p:cNvSpPr txBox="1">
            <a:spLocks noChangeArrowheads="1"/>
          </p:cNvSpPr>
          <p:nvPr/>
        </p:nvSpPr>
        <p:spPr bwMode="auto">
          <a:xfrm>
            <a:off x="4735297" y="4475440"/>
            <a:ext cx="3775393" cy="830997"/>
          </a:xfrm>
          <a:prstGeom prst="rect">
            <a:avLst/>
          </a:prstGeom>
          <a:solidFill>
            <a:schemeClr val="bg1"/>
          </a:solidFill>
          <a:ln w="9525">
            <a:solidFill>
              <a:schemeClr val="tx1"/>
            </a:solidFill>
            <a:miter lim="800000"/>
            <a:headEnd/>
            <a:tailEnd/>
          </a:ln>
          <a:effectLst/>
        </p:spPr>
        <p:txBody>
          <a:bodyPr wrap="square">
            <a:spAutoFit/>
          </a:bodyPr>
          <a:lstStyle/>
          <a:p>
            <a:r>
              <a:rPr lang="en-US" altLang="ja-JP" sz="1200" b="1" dirty="0" smtClean="0"/>
              <a:t>Yarn/Wire</a:t>
            </a:r>
            <a:br>
              <a:rPr lang="en-US" altLang="ja-JP" sz="1200" b="1" dirty="0" smtClean="0"/>
            </a:br>
            <a:r>
              <a:rPr lang="en-US" altLang="ja-JP" sz="1200" b="1" u="none" dirty="0" smtClean="0"/>
              <a:t>1) Powder spinning with resin addition</a:t>
            </a:r>
          </a:p>
          <a:p>
            <a:r>
              <a:rPr lang="en-US" altLang="ja-JP" sz="1200" b="1" u="none" dirty="0" smtClean="0"/>
              <a:t>2) Direct spinning</a:t>
            </a:r>
          </a:p>
          <a:p>
            <a:r>
              <a:rPr lang="en-US" altLang="ja-JP" sz="1200" b="1" u="none" dirty="0" smtClean="0"/>
              <a:t>3) Draw &amp; Sticking</a:t>
            </a:r>
            <a:r>
              <a:rPr lang="en-US" altLang="ja-JP" sz="1200" b="1" u="none" dirty="0"/>
              <a:t> </a:t>
            </a:r>
            <a:r>
              <a:rPr lang="en-US" altLang="ja-JP" sz="1200" b="1" u="none" dirty="0" smtClean="0"/>
              <a:t>Sheet </a:t>
            </a:r>
          </a:p>
        </p:txBody>
      </p:sp>
      <p:sp>
        <p:nvSpPr>
          <p:cNvPr id="74" name="Text Box 2"/>
          <p:cNvSpPr txBox="1">
            <a:spLocks noChangeArrowheads="1"/>
          </p:cNvSpPr>
          <p:nvPr/>
        </p:nvSpPr>
        <p:spPr bwMode="auto">
          <a:xfrm>
            <a:off x="4735297" y="5599093"/>
            <a:ext cx="3775393" cy="646331"/>
          </a:xfrm>
          <a:prstGeom prst="rect">
            <a:avLst/>
          </a:prstGeom>
          <a:solidFill>
            <a:schemeClr val="bg1"/>
          </a:solidFill>
          <a:ln w="9525">
            <a:solidFill>
              <a:schemeClr val="tx1"/>
            </a:solidFill>
            <a:miter lim="800000"/>
            <a:headEnd/>
            <a:tailEnd/>
          </a:ln>
          <a:effectLst/>
        </p:spPr>
        <p:txBody>
          <a:bodyPr wrap="square">
            <a:spAutoFit/>
          </a:bodyPr>
          <a:lstStyle/>
          <a:p>
            <a:r>
              <a:rPr lang="en-US" altLang="ja-JP" sz="1200" b="1" dirty="0" smtClean="0"/>
              <a:t>Membrane</a:t>
            </a:r>
          </a:p>
          <a:p>
            <a:r>
              <a:rPr lang="en-US" altLang="ja-JP" sz="1200" b="1" u="none" dirty="0" smtClean="0"/>
              <a:t>1) Hollow confined space (CNTs)</a:t>
            </a:r>
          </a:p>
          <a:p>
            <a:r>
              <a:rPr lang="en-US" altLang="ja-JP" sz="1200" b="1" u="none" dirty="0" smtClean="0"/>
              <a:t>2) Direct deposit on substrate &amp; Graphene)</a:t>
            </a:r>
          </a:p>
        </p:txBody>
      </p:sp>
      <p:sp>
        <p:nvSpPr>
          <p:cNvPr id="75" name="Line 24"/>
          <p:cNvSpPr>
            <a:spLocks noChangeShapeType="1"/>
          </p:cNvSpPr>
          <p:nvPr/>
        </p:nvSpPr>
        <p:spPr bwMode="auto">
          <a:xfrm flipV="1">
            <a:off x="4336885" y="4900496"/>
            <a:ext cx="398412" cy="448772"/>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sz="1400" b="1" u="none">
              <a:latin typeface="Arial"/>
              <a:cs typeface="Arial"/>
            </a:endParaRPr>
          </a:p>
        </p:txBody>
      </p:sp>
      <p:sp>
        <p:nvSpPr>
          <p:cNvPr id="76" name="Line 24"/>
          <p:cNvSpPr>
            <a:spLocks noChangeShapeType="1"/>
          </p:cNvSpPr>
          <p:nvPr/>
        </p:nvSpPr>
        <p:spPr bwMode="auto">
          <a:xfrm>
            <a:off x="4336885" y="5429546"/>
            <a:ext cx="398412" cy="549299"/>
          </a:xfrm>
          <a:prstGeom prst="line">
            <a:avLst/>
          </a:prstGeom>
          <a:noFill/>
          <a:ln w="38100"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sz="1400" b="1" u="none">
              <a:latin typeface="Arial"/>
              <a:cs typeface="Arial"/>
            </a:endParaRPr>
          </a:p>
        </p:txBody>
      </p:sp>
      <p:sp>
        <p:nvSpPr>
          <p:cNvPr id="77" name="テキスト ボックス 76"/>
          <p:cNvSpPr txBox="1"/>
          <p:nvPr/>
        </p:nvSpPr>
        <p:spPr>
          <a:xfrm>
            <a:off x="1948019" y="2048863"/>
            <a:ext cx="2216680" cy="307777"/>
          </a:xfrm>
          <a:prstGeom prst="rect">
            <a:avLst/>
          </a:prstGeom>
          <a:noFill/>
        </p:spPr>
        <p:txBody>
          <a:bodyPr wrap="none" rtlCol="0">
            <a:spAutoFit/>
          </a:bodyPr>
          <a:lstStyle/>
          <a:p>
            <a:pPr algn="ctr"/>
            <a:r>
              <a:rPr kumimoji="1" lang="en-US" altLang="ja-JP" sz="1400" b="1" i="1" dirty="0" smtClean="0">
                <a:solidFill>
                  <a:srgbClr val="000090"/>
                </a:solidFill>
                <a:latin typeface="Arial"/>
                <a:cs typeface="Arial"/>
              </a:rPr>
              <a:t>Intermediate Treatment</a:t>
            </a:r>
            <a:endParaRPr kumimoji="1" lang="ja-JP" altLang="en-US" sz="1400" b="1" i="1" dirty="0">
              <a:solidFill>
                <a:srgbClr val="000090"/>
              </a:solidFill>
              <a:latin typeface="Arial"/>
              <a:cs typeface="Arial"/>
            </a:endParaRPr>
          </a:p>
        </p:txBody>
      </p:sp>
      <p:sp>
        <p:nvSpPr>
          <p:cNvPr id="78" name="テキスト ボックス 77"/>
          <p:cNvSpPr txBox="1"/>
          <p:nvPr/>
        </p:nvSpPr>
        <p:spPr>
          <a:xfrm>
            <a:off x="4947176" y="950869"/>
            <a:ext cx="3328017" cy="307777"/>
          </a:xfrm>
          <a:prstGeom prst="rect">
            <a:avLst/>
          </a:prstGeom>
          <a:noFill/>
        </p:spPr>
        <p:txBody>
          <a:bodyPr wrap="none" rtlCol="0">
            <a:spAutoFit/>
          </a:bodyPr>
          <a:lstStyle/>
          <a:p>
            <a:pPr algn="ctr"/>
            <a:r>
              <a:rPr kumimoji="1" lang="en-US" altLang="ja-JP" sz="1400" b="1" i="1" dirty="0" smtClean="0">
                <a:solidFill>
                  <a:srgbClr val="000090"/>
                </a:solidFill>
                <a:latin typeface="Arial"/>
                <a:cs typeface="Arial"/>
              </a:rPr>
              <a:t>Application Technique/ Applications</a:t>
            </a:r>
            <a:endParaRPr kumimoji="1" lang="ja-JP" altLang="en-US" sz="1400" b="1" i="1" dirty="0">
              <a:solidFill>
                <a:srgbClr val="000090"/>
              </a:solidFill>
              <a:latin typeface="Arial"/>
              <a:cs typeface="Arial"/>
            </a:endParaRPr>
          </a:p>
        </p:txBody>
      </p:sp>
    </p:spTree>
    <p:extLst>
      <p:ext uri="{BB962C8B-B14F-4D97-AF65-F5344CB8AC3E}">
        <p14:creationId xmlns:p14="http://schemas.microsoft.com/office/powerpoint/2010/main" val="20337453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We </a:t>
            </a:r>
            <a:r>
              <a:rPr lang="en-US" altLang="ja-JP" dirty="0" smtClean="0"/>
              <a:t>Carefully </a:t>
            </a:r>
            <a:r>
              <a:rPr lang="en-US" altLang="ja-JP" dirty="0"/>
              <a:t>H</a:t>
            </a:r>
            <a:r>
              <a:rPr kumimoji="1" lang="en-US" altLang="ja-JP" dirty="0" smtClean="0"/>
              <a:t>ave to Look at</a:t>
            </a:r>
            <a:r>
              <a:rPr kumimoji="1" lang="mr-IN" altLang="ja-JP" dirty="0" smtClean="0"/>
              <a:t>…</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12</a:t>
            </a:fld>
            <a:endParaRPr lang="en-US" altLang="ja-JP" dirty="0"/>
          </a:p>
        </p:txBody>
      </p:sp>
      <p:sp>
        <p:nvSpPr>
          <p:cNvPr id="5" name="テキスト ボックス 4"/>
          <p:cNvSpPr txBox="1"/>
          <p:nvPr/>
        </p:nvSpPr>
        <p:spPr>
          <a:xfrm>
            <a:off x="102451" y="806748"/>
            <a:ext cx="4605826" cy="1036694"/>
          </a:xfrm>
          <a:prstGeom prst="rect">
            <a:avLst/>
          </a:prstGeom>
          <a:solidFill>
            <a:srgbClr val="FFF9DD"/>
          </a:solidFill>
          <a:ln>
            <a:solidFill>
              <a:srgbClr val="FF0000"/>
            </a:solidFill>
          </a:ln>
        </p:spPr>
        <p:txBody>
          <a:bodyPr wrap="square" rtlCol="0">
            <a:spAutoFit/>
          </a:bodyPr>
          <a:lstStyle/>
          <a:p>
            <a:pPr>
              <a:lnSpc>
                <a:spcPct val="110000"/>
              </a:lnSpc>
            </a:pPr>
            <a:r>
              <a:rPr lang="en-US" altLang="ja-JP" sz="1400" b="1" dirty="0" smtClean="0">
                <a:latin typeface="Arial"/>
                <a:cs typeface="Arial"/>
              </a:rPr>
              <a:t>There are many of </a:t>
            </a:r>
            <a:r>
              <a:rPr lang="en-US" altLang="ja-JP" sz="1400" b="1" i="1" dirty="0" smtClean="0">
                <a:latin typeface="Arial"/>
                <a:cs typeface="Arial"/>
              </a:rPr>
              <a:t>Just-Kidding </a:t>
            </a:r>
            <a:r>
              <a:rPr lang="en-US" altLang="ja-JP" sz="1400" b="1" dirty="0" smtClean="0">
                <a:latin typeface="Arial"/>
                <a:cs typeface="Arial"/>
              </a:rPr>
              <a:t>products</a:t>
            </a:r>
          </a:p>
          <a:p>
            <a:pPr marL="171450" indent="-171450">
              <a:lnSpc>
                <a:spcPct val="110000"/>
              </a:lnSpc>
              <a:buFont typeface="Wingdings" charset="2"/>
              <a:buChar char="ü"/>
            </a:pPr>
            <a:r>
              <a:rPr lang="en-US" altLang="ja-JP" sz="1400" b="1" u="none" dirty="0" smtClean="0">
                <a:latin typeface="Arial"/>
                <a:cs typeface="Arial"/>
              </a:rPr>
              <a:t>Copy-cats to make money</a:t>
            </a:r>
          </a:p>
          <a:p>
            <a:pPr marL="171450" indent="-171450">
              <a:lnSpc>
                <a:spcPct val="110000"/>
              </a:lnSpc>
              <a:buFont typeface="Wingdings" charset="2"/>
              <a:buChar char="ü"/>
            </a:pPr>
            <a:r>
              <a:rPr lang="en-US" altLang="ja-JP" sz="1400" b="1" u="none" dirty="0" smtClean="0">
                <a:latin typeface="Arial"/>
                <a:cs typeface="Arial"/>
              </a:rPr>
              <a:t>In-Fashion R&amp;D without fundamental knowledge</a:t>
            </a:r>
          </a:p>
          <a:p>
            <a:pPr marL="171450" indent="-171450">
              <a:lnSpc>
                <a:spcPct val="110000"/>
              </a:lnSpc>
              <a:buFont typeface="Wingdings" charset="2"/>
              <a:buChar char="ü"/>
            </a:pPr>
            <a:r>
              <a:rPr lang="en-US" altLang="ja-JP" sz="1400" b="1" u="none" dirty="0" smtClean="0">
                <a:latin typeface="Arial"/>
                <a:cs typeface="Arial"/>
              </a:rPr>
              <a:t>“Don’t care the safety or regulation”</a:t>
            </a:r>
            <a:endParaRPr kumimoji="1" lang="ja-JP" altLang="en-US" sz="1400" b="1" u="none" dirty="0">
              <a:latin typeface="Arial"/>
              <a:cs typeface="Arial"/>
            </a:endParaRPr>
          </a:p>
        </p:txBody>
      </p:sp>
      <p:sp>
        <p:nvSpPr>
          <p:cNvPr id="6" name="テキスト ボックス 5"/>
          <p:cNvSpPr txBox="1"/>
          <p:nvPr/>
        </p:nvSpPr>
        <p:spPr>
          <a:xfrm>
            <a:off x="2147746" y="2492804"/>
            <a:ext cx="5052738" cy="1036694"/>
          </a:xfrm>
          <a:prstGeom prst="rect">
            <a:avLst/>
          </a:prstGeom>
          <a:solidFill>
            <a:srgbClr val="FFF9DD"/>
          </a:solidFill>
          <a:ln>
            <a:solidFill>
              <a:srgbClr val="FF0000"/>
            </a:solidFill>
          </a:ln>
        </p:spPr>
        <p:txBody>
          <a:bodyPr wrap="square" rtlCol="0">
            <a:spAutoFit/>
          </a:bodyPr>
          <a:lstStyle/>
          <a:p>
            <a:pPr>
              <a:lnSpc>
                <a:spcPct val="110000"/>
              </a:lnSpc>
            </a:pPr>
            <a:r>
              <a:rPr lang="en-US" altLang="ja-JP" sz="1400" b="1" dirty="0" smtClean="0">
                <a:latin typeface="Arial"/>
                <a:cs typeface="Arial"/>
              </a:rPr>
              <a:t>People are mesmerized </a:t>
            </a:r>
            <a:r>
              <a:rPr lang="mr-IN" altLang="ja-JP" sz="1400" b="1" dirty="0" smtClean="0">
                <a:latin typeface="Arial"/>
                <a:cs typeface="Arial"/>
              </a:rPr>
              <a:t>…</a:t>
            </a:r>
            <a:endParaRPr lang="en-US" altLang="ja-JP" sz="1400" b="1" dirty="0" smtClean="0">
              <a:latin typeface="Arial"/>
              <a:cs typeface="Arial"/>
            </a:endParaRPr>
          </a:p>
          <a:p>
            <a:pPr marL="171450" indent="-171450">
              <a:lnSpc>
                <a:spcPct val="110000"/>
              </a:lnSpc>
              <a:buFont typeface="Wingdings" charset="2"/>
              <a:buChar char="ü"/>
            </a:pPr>
            <a:r>
              <a:rPr lang="en-US" altLang="ja-JP" sz="1400" b="1" u="none" dirty="0" smtClean="0">
                <a:latin typeface="Arial"/>
                <a:cs typeface="Arial"/>
              </a:rPr>
              <a:t>Cheap-trick products and slow-down product genuin</a:t>
            </a:r>
            <a:r>
              <a:rPr lang="en-US" altLang="ja-JP" sz="1400" b="1" u="none" dirty="0">
                <a:latin typeface="Arial"/>
                <a:cs typeface="Arial"/>
              </a:rPr>
              <a:t>e</a:t>
            </a:r>
            <a:r>
              <a:rPr lang="en-US" altLang="ja-JP" sz="1400" b="1" u="none" dirty="0" smtClean="0">
                <a:latin typeface="Arial"/>
                <a:cs typeface="Arial"/>
              </a:rPr>
              <a:t> development; Materials are not like IT/AI</a:t>
            </a:r>
          </a:p>
          <a:p>
            <a:pPr marL="171450" indent="-171450">
              <a:lnSpc>
                <a:spcPct val="110000"/>
              </a:lnSpc>
              <a:buFont typeface="Wingdings" charset="2"/>
              <a:buChar char="ü"/>
            </a:pPr>
            <a:r>
              <a:rPr lang="en-US" altLang="ja-JP" sz="1400" b="1" u="none" dirty="0" smtClean="0">
                <a:latin typeface="Arial"/>
                <a:cs typeface="Arial"/>
              </a:rPr>
              <a:t>A fraud product makes society unhappy</a:t>
            </a:r>
          </a:p>
        </p:txBody>
      </p:sp>
      <p:sp>
        <p:nvSpPr>
          <p:cNvPr id="7" name="右矢印 6"/>
          <p:cNvSpPr/>
          <p:nvPr/>
        </p:nvSpPr>
        <p:spPr bwMode="auto">
          <a:xfrm rot="3609522">
            <a:off x="4001436" y="1990799"/>
            <a:ext cx="527135" cy="323505"/>
          </a:xfrm>
          <a:prstGeom prst="rightArrow">
            <a:avLst/>
          </a:prstGeom>
          <a:solidFill>
            <a:srgbClr val="0000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8" name="テキスト ボックス 7"/>
          <p:cNvSpPr txBox="1"/>
          <p:nvPr/>
        </p:nvSpPr>
        <p:spPr>
          <a:xfrm>
            <a:off x="2476499" y="4238763"/>
            <a:ext cx="6430191" cy="1273682"/>
          </a:xfrm>
          <a:prstGeom prst="rect">
            <a:avLst/>
          </a:prstGeom>
          <a:solidFill>
            <a:srgbClr val="FFF9DD"/>
          </a:solidFill>
          <a:ln>
            <a:solidFill>
              <a:srgbClr val="FF0000"/>
            </a:solidFill>
          </a:ln>
        </p:spPr>
        <p:txBody>
          <a:bodyPr wrap="square" rtlCol="0">
            <a:spAutoFit/>
          </a:bodyPr>
          <a:lstStyle/>
          <a:p>
            <a:pPr>
              <a:lnSpc>
                <a:spcPct val="110000"/>
              </a:lnSpc>
            </a:pPr>
            <a:r>
              <a:rPr lang="en-US" altLang="ja-JP" sz="1400" b="1" dirty="0" smtClean="0">
                <a:latin typeface="Arial"/>
                <a:cs typeface="Arial"/>
              </a:rPr>
              <a:t>How we should do?</a:t>
            </a:r>
          </a:p>
          <a:p>
            <a:pPr marL="171450" indent="-171450">
              <a:lnSpc>
                <a:spcPct val="110000"/>
              </a:lnSpc>
              <a:buFont typeface="Wingdings" charset="2"/>
              <a:buChar char="ü"/>
            </a:pPr>
            <a:r>
              <a:rPr lang="en-US" altLang="ja-JP" sz="1400" b="1" u="none" dirty="0" smtClean="0">
                <a:latin typeface="Arial"/>
                <a:cs typeface="Arial"/>
              </a:rPr>
              <a:t>Let us watch US-China trade negotiation (China copy-cat business)</a:t>
            </a:r>
            <a:br>
              <a:rPr lang="en-US" altLang="ja-JP" sz="1400" b="1" u="none" dirty="0" smtClean="0">
                <a:latin typeface="Arial"/>
                <a:cs typeface="Arial"/>
              </a:rPr>
            </a:br>
            <a:r>
              <a:rPr lang="en-US" altLang="ja-JP" sz="1400" b="1" u="none" dirty="0" smtClean="0">
                <a:latin typeface="Arial"/>
                <a:cs typeface="Arial"/>
              </a:rPr>
              <a:t>- Almost 100% of products at Walmart are made in China.</a:t>
            </a:r>
            <a:br>
              <a:rPr lang="en-US" altLang="ja-JP" sz="1400" b="1" u="none" dirty="0" smtClean="0">
                <a:latin typeface="Arial"/>
                <a:cs typeface="Arial"/>
              </a:rPr>
            </a:br>
            <a:r>
              <a:rPr lang="en-US" altLang="ja-JP" sz="1400" b="1" u="none" dirty="0" smtClean="0">
                <a:latin typeface="Arial"/>
                <a:cs typeface="Arial"/>
              </a:rPr>
              <a:t>- ZTE</a:t>
            </a:r>
            <a:r>
              <a:rPr lang="en-US" altLang="ja-JP" sz="1400" b="1" u="none" dirty="0">
                <a:latin typeface="Arial"/>
                <a:cs typeface="Arial"/>
              </a:rPr>
              <a:t> </a:t>
            </a:r>
            <a:r>
              <a:rPr lang="en-US" altLang="ja-JP" sz="1400" b="1" u="none" dirty="0" smtClean="0">
                <a:latin typeface="Arial"/>
                <a:cs typeface="Arial"/>
              </a:rPr>
              <a:t>is giving up smartphone manufacturing</a:t>
            </a:r>
          </a:p>
          <a:p>
            <a:pPr marL="171450" indent="-171450">
              <a:lnSpc>
                <a:spcPct val="110000"/>
              </a:lnSpc>
              <a:buFont typeface="Wingdings" charset="2"/>
              <a:buChar char="ü"/>
            </a:pPr>
            <a:r>
              <a:rPr lang="en-US" altLang="ja-JP" sz="1400" b="1" u="none" dirty="0" smtClean="0">
                <a:latin typeface="Arial"/>
                <a:cs typeface="Arial"/>
              </a:rPr>
              <a:t>It take a long time for a material before going to the market place.</a:t>
            </a:r>
          </a:p>
        </p:txBody>
      </p:sp>
      <p:sp>
        <p:nvSpPr>
          <p:cNvPr id="9" name="右矢印 8"/>
          <p:cNvSpPr/>
          <p:nvPr/>
        </p:nvSpPr>
        <p:spPr bwMode="auto">
          <a:xfrm rot="3609522">
            <a:off x="5531576" y="3767902"/>
            <a:ext cx="527135" cy="323505"/>
          </a:xfrm>
          <a:prstGeom prst="rightArrow">
            <a:avLst/>
          </a:prstGeom>
          <a:solidFill>
            <a:srgbClr val="0000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Tree>
    <p:extLst>
      <p:ext uri="{BB962C8B-B14F-4D97-AF65-F5344CB8AC3E}">
        <p14:creationId xmlns:p14="http://schemas.microsoft.com/office/powerpoint/2010/main" val="17136120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SWOT Analysis: Nano Makes Sense Industrially?</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13</a:t>
            </a:fld>
            <a:endParaRPr lang="en-US" altLang="ja-JP" dirty="0"/>
          </a:p>
        </p:txBody>
      </p:sp>
      <p:sp>
        <p:nvSpPr>
          <p:cNvPr id="5" name="テキスト ボックス 4"/>
          <p:cNvSpPr txBox="1"/>
          <p:nvPr/>
        </p:nvSpPr>
        <p:spPr>
          <a:xfrm>
            <a:off x="1828311" y="947398"/>
            <a:ext cx="5851281" cy="307777"/>
          </a:xfrm>
          <a:prstGeom prst="rect">
            <a:avLst/>
          </a:prstGeom>
          <a:noFill/>
        </p:spPr>
        <p:txBody>
          <a:bodyPr wrap="none" rtlCol="0">
            <a:spAutoFit/>
          </a:bodyPr>
          <a:lstStyle/>
          <a:p>
            <a:r>
              <a:rPr lang="en-US" altLang="ja-JP" sz="1400" b="1" i="1" u="none" dirty="0" smtClean="0">
                <a:solidFill>
                  <a:srgbClr val="FF0000"/>
                </a:solidFill>
              </a:rPr>
              <a:t>The argumentative point; Nano is really valuable in the real world?</a:t>
            </a:r>
            <a:endParaRPr kumimoji="1" lang="ja-JP" altLang="en-US" sz="1400" b="1" i="1" u="none" dirty="0">
              <a:solidFill>
                <a:srgbClr val="FF0000"/>
              </a:solidFill>
            </a:endParaRPr>
          </a:p>
        </p:txBody>
      </p:sp>
      <p:graphicFrame>
        <p:nvGraphicFramePr>
          <p:cNvPr id="6" name="表 5"/>
          <p:cNvGraphicFramePr>
            <a:graphicFrameLocks noGrp="1"/>
          </p:cNvGraphicFramePr>
          <p:nvPr>
            <p:extLst>
              <p:ext uri="{D42A27DB-BD31-4B8C-83A1-F6EECF244321}">
                <p14:modId xmlns:p14="http://schemas.microsoft.com/office/powerpoint/2010/main" val="3997152178"/>
              </p:ext>
            </p:extLst>
          </p:nvPr>
        </p:nvGraphicFramePr>
        <p:xfrm>
          <a:off x="113396" y="1499806"/>
          <a:ext cx="8946974" cy="3540174"/>
        </p:xfrm>
        <a:graphic>
          <a:graphicData uri="http://schemas.openxmlformats.org/drawingml/2006/table">
            <a:tbl>
              <a:tblPr firstRow="1" bandRow="1">
                <a:tableStyleId>{21E4AEA4-8DFA-4A89-87EB-49C32662AFE0}</a:tableStyleId>
              </a:tblPr>
              <a:tblGrid>
                <a:gridCol w="1292719"/>
                <a:gridCol w="7654255"/>
              </a:tblGrid>
              <a:tr h="398487">
                <a:tc>
                  <a:txBody>
                    <a:bodyPr/>
                    <a:lstStyle/>
                    <a:p>
                      <a:pPr algn="ctr"/>
                      <a:r>
                        <a:rPr kumimoji="1" lang="en-US" altLang="ja-JP" sz="1200" dirty="0" smtClean="0">
                          <a:latin typeface="+mn-lt"/>
                        </a:rPr>
                        <a:t>Carbon forms</a:t>
                      </a:r>
                      <a:endParaRPr kumimoji="1" lang="ja-JP" altLang="en-US" sz="1200" dirty="0">
                        <a:latin typeface="+mn-lt"/>
                      </a:endParaRPr>
                    </a:p>
                  </a:txBody>
                  <a:tcPr anchor="ctr"/>
                </a:tc>
                <a:tc>
                  <a:txBody>
                    <a:bodyPr/>
                    <a:lstStyle/>
                    <a:p>
                      <a:pPr algn="ctr"/>
                      <a:r>
                        <a:rPr kumimoji="1" lang="en-US" altLang="ja-JP" sz="1200" dirty="0" smtClean="0">
                          <a:latin typeface="+mn-lt"/>
                        </a:rPr>
                        <a:t>Strength</a:t>
                      </a:r>
                      <a:endParaRPr kumimoji="1" lang="ja-JP" altLang="en-US" sz="1200" dirty="0">
                        <a:latin typeface="+mn-lt"/>
                      </a:endParaRPr>
                    </a:p>
                  </a:txBody>
                  <a:tcPr anchor="ctr"/>
                </a:tc>
              </a:tr>
              <a:tr h="398487">
                <a:tc>
                  <a:txBody>
                    <a:bodyPr/>
                    <a:lstStyle/>
                    <a:p>
                      <a:pPr algn="ctr"/>
                      <a:r>
                        <a:rPr kumimoji="1" lang="en-US" altLang="ja-JP" sz="1200" b="1" dirty="0" smtClean="0">
                          <a:latin typeface="+mn-lt"/>
                        </a:rPr>
                        <a:t>Graphite</a:t>
                      </a:r>
                      <a:endParaRPr kumimoji="1" lang="ja-JP" altLang="en-US" sz="1200" b="1" dirty="0">
                        <a:latin typeface="+mn-lt"/>
                      </a:endParaRPr>
                    </a:p>
                  </a:txBody>
                  <a:tcPr anchor="ctr"/>
                </a:tc>
                <a:tc>
                  <a:txBody>
                    <a:bodyPr/>
                    <a:lstStyle/>
                    <a:p>
                      <a:r>
                        <a:rPr kumimoji="1" lang="en-US" altLang="ja-JP" sz="1200" dirty="0" smtClean="0">
                          <a:latin typeface="+mn-lt"/>
                        </a:rPr>
                        <a:t>1) Electrically</a:t>
                      </a:r>
                      <a:r>
                        <a:rPr kumimoji="1" lang="en-US" altLang="ja-JP" sz="1200" baseline="0" dirty="0" smtClean="0">
                          <a:latin typeface="+mn-lt"/>
                        </a:rPr>
                        <a:t> conductive, 2) High purity, 3) Synthesized or mining, 4) Inert chemical, 5) Not toxic in large size, 6) Recycled/ Incinerated, 7) low cost</a:t>
                      </a:r>
                      <a:endParaRPr kumimoji="1" lang="ja-JP" altLang="en-US" sz="1200" dirty="0">
                        <a:latin typeface="+mn-lt"/>
                      </a:endParaRPr>
                    </a:p>
                  </a:txBody>
                  <a:tcPr/>
                </a:tc>
              </a:tr>
              <a:tr h="398487">
                <a:tc>
                  <a:txBody>
                    <a:bodyPr/>
                    <a:lstStyle/>
                    <a:p>
                      <a:pPr algn="ctr"/>
                      <a:r>
                        <a:rPr kumimoji="1" lang="en-US" altLang="ja-JP" sz="1200" b="1" dirty="0" smtClean="0">
                          <a:latin typeface="+mn-lt"/>
                        </a:rPr>
                        <a:t>Amorphous</a:t>
                      </a:r>
                    </a:p>
                    <a:p>
                      <a:pPr algn="ctr"/>
                      <a:r>
                        <a:rPr kumimoji="1" lang="en-US" altLang="ja-JP" sz="1200" b="1" dirty="0" smtClean="0">
                          <a:latin typeface="+mn-lt"/>
                        </a:rPr>
                        <a:t>carbon</a:t>
                      </a:r>
                      <a:r>
                        <a:rPr kumimoji="1" lang="en-US" altLang="ja-JP" sz="1200" b="1" baseline="0" dirty="0" smtClean="0">
                          <a:latin typeface="+mn-lt"/>
                        </a:rPr>
                        <a:t> </a:t>
                      </a:r>
                      <a:endParaRPr kumimoji="1" lang="ja-JP" altLang="en-US" sz="1200" b="1" dirty="0">
                        <a:latin typeface="+mn-lt"/>
                      </a:endParaRPr>
                    </a:p>
                  </a:txBody>
                  <a:tcPr anchor="ctr"/>
                </a:tc>
                <a:tc>
                  <a:txBody>
                    <a:bodyPr/>
                    <a:lstStyle/>
                    <a:p>
                      <a:r>
                        <a:rPr kumimoji="1" lang="en-US" altLang="ja-JP" sz="1200" dirty="0" smtClean="0">
                          <a:latin typeface="+mn-lt"/>
                        </a:rPr>
                        <a:t>1) Inert chemical, 2) Not toxic in large size, 3) Synthesized or mining, 4) Recycled/ Incinerated, 5) Low</a:t>
                      </a:r>
                      <a:r>
                        <a:rPr kumimoji="1" lang="en-US" altLang="ja-JP" sz="1200" baseline="0" dirty="0" smtClean="0">
                          <a:latin typeface="+mn-lt"/>
                        </a:rPr>
                        <a:t> cost</a:t>
                      </a:r>
                      <a:endParaRPr kumimoji="1" lang="ja-JP" altLang="en-US" sz="1200" dirty="0">
                        <a:latin typeface="+mn-lt"/>
                      </a:endParaRPr>
                    </a:p>
                  </a:txBody>
                  <a:tcPr/>
                </a:tc>
              </a:tr>
              <a:tr h="398487">
                <a:tc>
                  <a:txBody>
                    <a:bodyPr/>
                    <a:lstStyle/>
                    <a:p>
                      <a:pPr algn="ctr"/>
                      <a:r>
                        <a:rPr kumimoji="1" lang="en-US" altLang="ja-JP" sz="1200" b="1" dirty="0" smtClean="0">
                          <a:latin typeface="+mn-lt"/>
                        </a:rPr>
                        <a:t>Carbon fiber</a:t>
                      </a:r>
                      <a:endParaRPr kumimoji="1" lang="ja-JP" altLang="en-US" sz="1200" b="1" dirty="0">
                        <a:latin typeface="+mn-lt"/>
                      </a:endParaRPr>
                    </a:p>
                  </a:txBody>
                  <a:tcPr anchor="ctr"/>
                </a:tc>
                <a:tc>
                  <a:txBody>
                    <a:bodyPr/>
                    <a:lstStyle/>
                    <a:p>
                      <a:r>
                        <a:rPr kumimoji="1" lang="en-US" altLang="ja-JP" sz="1200" dirty="0" smtClean="0">
                          <a:latin typeface="+mn-lt"/>
                        </a:rPr>
                        <a:t>1) Commercialized,</a:t>
                      </a:r>
                      <a:r>
                        <a:rPr kumimoji="1" lang="en-US" altLang="ja-JP" sz="1200" baseline="0" dirty="0" smtClean="0">
                          <a:latin typeface="+mn-lt"/>
                        </a:rPr>
                        <a:t> 2) The strongest fiber in tensile strength, 3) Inert chemical, 4) Light density</a:t>
                      </a:r>
                      <a:endParaRPr kumimoji="1" lang="ja-JP" altLang="en-US" sz="1200" dirty="0">
                        <a:latin typeface="+mn-lt"/>
                      </a:endParaRPr>
                    </a:p>
                  </a:txBody>
                  <a:tcPr/>
                </a:tc>
              </a:tr>
              <a:tr h="398487">
                <a:tc>
                  <a:txBody>
                    <a:bodyPr/>
                    <a:lstStyle/>
                    <a:p>
                      <a:pPr algn="ctr"/>
                      <a:r>
                        <a:rPr kumimoji="1" lang="en-US" altLang="ja-JP" sz="1200" b="1" i="1" dirty="0" smtClean="0">
                          <a:latin typeface="+mn-lt"/>
                        </a:rPr>
                        <a:t>Fullerenes</a:t>
                      </a:r>
                      <a:endParaRPr kumimoji="1" lang="ja-JP" altLang="en-US" sz="1200" b="1" i="1" dirty="0">
                        <a:latin typeface="+mn-lt"/>
                      </a:endParaRPr>
                    </a:p>
                  </a:txBody>
                  <a:tcPr anchor="ctr"/>
                </a:tc>
                <a:tc>
                  <a:txBody>
                    <a:bodyPr/>
                    <a:lstStyle/>
                    <a:p>
                      <a:r>
                        <a:rPr kumimoji="1" lang="en-US" altLang="ja-JP" sz="1200" dirty="0" smtClean="0">
                          <a:latin typeface="+mn-lt"/>
                        </a:rPr>
                        <a:t>1) Electrically conductive or not conductive, 2) High purity and crystalline</a:t>
                      </a:r>
                      <a:r>
                        <a:rPr kumimoji="1" lang="en-US" altLang="ja-JP" sz="1200" baseline="0" dirty="0" smtClean="0">
                          <a:latin typeface="+mn-lt"/>
                        </a:rPr>
                        <a:t> form</a:t>
                      </a:r>
                      <a:r>
                        <a:rPr kumimoji="1" lang="en-US" altLang="ja-JP" sz="1200" dirty="0" smtClean="0">
                          <a:latin typeface="+mn-lt"/>
                        </a:rPr>
                        <a:t>, 3) Synthesized, 4) Reactive, 5) Radical scavenger</a:t>
                      </a:r>
                      <a:endParaRPr kumimoji="1" lang="ja-JP" altLang="en-US" sz="1200" dirty="0">
                        <a:latin typeface="+mn-lt"/>
                      </a:endParaRPr>
                    </a:p>
                  </a:txBody>
                  <a:tcPr/>
                </a:tc>
              </a:tr>
              <a:tr h="398487">
                <a:tc>
                  <a:txBody>
                    <a:bodyPr/>
                    <a:lstStyle/>
                    <a:p>
                      <a:pPr algn="ctr"/>
                      <a:r>
                        <a:rPr kumimoji="1" lang="en-US" altLang="ja-JP" sz="1200" b="1" i="1" dirty="0" smtClean="0">
                          <a:latin typeface="+mn-lt"/>
                        </a:rPr>
                        <a:t>CNTs</a:t>
                      </a:r>
                      <a:endParaRPr kumimoji="1" lang="ja-JP" altLang="en-US" sz="1200" b="1" i="1" dirty="0">
                        <a:latin typeface="+mn-lt"/>
                      </a:endParaRPr>
                    </a:p>
                  </a:txBody>
                  <a:tcPr anchor="ctr"/>
                </a:tc>
                <a:tc>
                  <a:txBody>
                    <a:bodyPr/>
                    <a:lstStyle/>
                    <a:p>
                      <a:r>
                        <a:rPr kumimoji="1" lang="en-US" altLang="ja-JP" sz="1200" dirty="0" smtClean="0">
                          <a:latin typeface="+mn-lt"/>
                        </a:rPr>
                        <a:t>1) Electrically &amp; thermally conductive,</a:t>
                      </a:r>
                      <a:r>
                        <a:rPr kumimoji="1" lang="en-US" altLang="ja-JP" sz="1200" baseline="0" dirty="0" smtClean="0">
                          <a:latin typeface="+mn-lt"/>
                        </a:rPr>
                        <a:t> 2) Variable forms: carbon structures, length, diameter, 3) Inert chemical, 4) Unique characteristics, 5) Commercialized, 6) Industrially adopted, 7) Recycled/ Incinerated</a:t>
                      </a:r>
                      <a:endParaRPr kumimoji="1" lang="ja-JP" altLang="en-US" sz="1200" dirty="0">
                        <a:latin typeface="+mn-lt"/>
                      </a:endParaRPr>
                    </a:p>
                  </a:txBody>
                  <a:tcPr/>
                </a:tc>
              </a:tr>
              <a:tr h="398487">
                <a:tc>
                  <a:txBody>
                    <a:bodyPr/>
                    <a:lstStyle/>
                    <a:p>
                      <a:pPr algn="ctr"/>
                      <a:r>
                        <a:rPr kumimoji="1" lang="en-US" altLang="ja-JP" sz="1200" b="1" i="1" dirty="0" smtClean="0">
                          <a:latin typeface="+mn-lt"/>
                        </a:rPr>
                        <a:t>Carbon nanohorn</a:t>
                      </a:r>
                      <a:endParaRPr kumimoji="1" lang="ja-JP" altLang="en-US" sz="1200" b="1" i="1" dirty="0">
                        <a:latin typeface="+mn-lt"/>
                      </a:endParaRPr>
                    </a:p>
                  </a:txBody>
                  <a:tcPr anchor="ctr"/>
                </a:tc>
                <a:tc>
                  <a:txBody>
                    <a:bodyPr/>
                    <a:lstStyle/>
                    <a:p>
                      <a:pPr algn="l"/>
                      <a:r>
                        <a:rPr kumimoji="1" lang="en-US" altLang="ja-JP" sz="1200" dirty="0" smtClean="0">
                          <a:latin typeface="+mn-lt"/>
                        </a:rPr>
                        <a:t>?</a:t>
                      </a:r>
                      <a:endParaRPr kumimoji="1" lang="ja-JP" altLang="en-US" sz="1200" dirty="0">
                        <a:latin typeface="+mn-lt"/>
                      </a:endParaRPr>
                    </a:p>
                  </a:txBody>
                  <a:tcPr/>
                </a:tc>
              </a:tr>
              <a:tr h="398487">
                <a:tc>
                  <a:txBody>
                    <a:bodyPr/>
                    <a:lstStyle/>
                    <a:p>
                      <a:pPr algn="ctr"/>
                      <a:r>
                        <a:rPr kumimoji="1" lang="en-US" altLang="ja-JP" sz="1200" b="1" i="1" dirty="0" smtClean="0">
                          <a:latin typeface="+mn-lt"/>
                        </a:rPr>
                        <a:t>Graphene, GO</a:t>
                      </a:r>
                      <a:endParaRPr kumimoji="1" lang="ja-JP" altLang="en-US" sz="1200" b="1" i="1" dirty="0">
                        <a:latin typeface="+mn-lt"/>
                      </a:endParaRPr>
                    </a:p>
                  </a:txBody>
                  <a:tcPr anchor="ctr"/>
                </a:tc>
                <a:tc>
                  <a:txBody>
                    <a:bodyPr/>
                    <a:lstStyle/>
                    <a:p>
                      <a:pPr algn="l"/>
                      <a:r>
                        <a:rPr kumimoji="1" lang="en-US" altLang="ja-JP" sz="1200" dirty="0" smtClean="0">
                          <a:latin typeface="+mn-lt"/>
                        </a:rPr>
                        <a:t>1) Electrically conductive, 2) Synthesized or cracked from Graphite, 3) Reactive at edge &amp; defects, 4) pseud-graphene/GO</a:t>
                      </a:r>
                      <a:r>
                        <a:rPr kumimoji="1" lang="en-US" altLang="ja-JP" sz="1200" baseline="0" dirty="0" smtClean="0">
                          <a:latin typeface="+mn-lt"/>
                        </a:rPr>
                        <a:t> are commercialized, 5) Incinerated</a:t>
                      </a:r>
                      <a:endParaRPr kumimoji="1" lang="ja-JP" altLang="en-US" sz="1200" dirty="0">
                        <a:latin typeface="+mn-lt"/>
                      </a:endParaRPr>
                    </a:p>
                  </a:txBody>
                  <a:tcPr/>
                </a:tc>
              </a:tr>
            </a:tbl>
          </a:graphicData>
        </a:graphic>
      </p:graphicFrame>
    </p:spTree>
    <p:extLst>
      <p:ext uri="{BB962C8B-B14F-4D97-AF65-F5344CB8AC3E}">
        <p14:creationId xmlns:p14="http://schemas.microsoft.com/office/powerpoint/2010/main" val="17340632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SWOT Analysis 2</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14</a:t>
            </a:fld>
            <a:endParaRPr lang="en-US" altLang="ja-JP" dirty="0"/>
          </a:p>
        </p:txBody>
      </p:sp>
      <p:sp>
        <p:nvSpPr>
          <p:cNvPr id="5" name="テキスト ボックス 4"/>
          <p:cNvSpPr txBox="1"/>
          <p:nvPr/>
        </p:nvSpPr>
        <p:spPr>
          <a:xfrm>
            <a:off x="1828311" y="947398"/>
            <a:ext cx="5851281" cy="307777"/>
          </a:xfrm>
          <a:prstGeom prst="rect">
            <a:avLst/>
          </a:prstGeom>
          <a:noFill/>
        </p:spPr>
        <p:txBody>
          <a:bodyPr wrap="none" rtlCol="0">
            <a:spAutoFit/>
          </a:bodyPr>
          <a:lstStyle/>
          <a:p>
            <a:r>
              <a:rPr lang="en-US" altLang="ja-JP" sz="1400" b="1" i="1" u="none" dirty="0" smtClean="0">
                <a:solidFill>
                  <a:srgbClr val="FF0000"/>
                </a:solidFill>
              </a:rPr>
              <a:t>The argumentative point; Nano is really valuable in the real world?</a:t>
            </a:r>
            <a:endParaRPr kumimoji="1" lang="ja-JP" altLang="en-US" sz="1400" b="1" i="1" u="none" dirty="0">
              <a:solidFill>
                <a:srgbClr val="FF0000"/>
              </a:solidFill>
            </a:endParaRPr>
          </a:p>
        </p:txBody>
      </p:sp>
      <p:graphicFrame>
        <p:nvGraphicFramePr>
          <p:cNvPr id="6" name="表 5"/>
          <p:cNvGraphicFramePr>
            <a:graphicFrameLocks noGrp="1"/>
          </p:cNvGraphicFramePr>
          <p:nvPr>
            <p:extLst>
              <p:ext uri="{D42A27DB-BD31-4B8C-83A1-F6EECF244321}">
                <p14:modId xmlns:p14="http://schemas.microsoft.com/office/powerpoint/2010/main" val="3458934509"/>
              </p:ext>
            </p:extLst>
          </p:nvPr>
        </p:nvGraphicFramePr>
        <p:xfrm>
          <a:off x="113396" y="1499806"/>
          <a:ext cx="8946974" cy="3664341"/>
        </p:xfrm>
        <a:graphic>
          <a:graphicData uri="http://schemas.openxmlformats.org/drawingml/2006/table">
            <a:tbl>
              <a:tblPr firstRow="1" bandRow="1">
                <a:tableStyleId>{21E4AEA4-8DFA-4A89-87EB-49C32662AFE0}</a:tableStyleId>
              </a:tblPr>
              <a:tblGrid>
                <a:gridCol w="1292719"/>
                <a:gridCol w="7654255"/>
              </a:tblGrid>
              <a:tr h="398487">
                <a:tc>
                  <a:txBody>
                    <a:bodyPr/>
                    <a:lstStyle/>
                    <a:p>
                      <a:pPr algn="ctr"/>
                      <a:r>
                        <a:rPr kumimoji="1" lang="en-US" altLang="ja-JP" sz="1200" dirty="0" smtClean="0">
                          <a:latin typeface="+mn-lt"/>
                        </a:rPr>
                        <a:t>Carbon forms</a:t>
                      </a:r>
                      <a:endParaRPr kumimoji="1" lang="ja-JP" altLang="en-US" sz="1200" dirty="0">
                        <a:latin typeface="+mn-lt"/>
                      </a:endParaRPr>
                    </a:p>
                  </a:txBody>
                  <a:tcPr anchor="ctr"/>
                </a:tc>
                <a:tc>
                  <a:txBody>
                    <a:bodyPr/>
                    <a:lstStyle/>
                    <a:p>
                      <a:pPr algn="ctr"/>
                      <a:r>
                        <a:rPr kumimoji="1" lang="en-US" altLang="ja-JP" sz="1200" dirty="0" smtClean="0">
                          <a:latin typeface="+mn-lt"/>
                        </a:rPr>
                        <a:t>Weakness</a:t>
                      </a:r>
                      <a:endParaRPr kumimoji="1" lang="ja-JP" altLang="en-US" sz="1200" dirty="0">
                        <a:latin typeface="+mn-lt"/>
                      </a:endParaRPr>
                    </a:p>
                  </a:txBody>
                  <a:tcPr anchor="ctr"/>
                </a:tc>
              </a:tr>
              <a:tr h="398487">
                <a:tc>
                  <a:txBody>
                    <a:bodyPr/>
                    <a:lstStyle/>
                    <a:p>
                      <a:pPr algn="ctr"/>
                      <a:r>
                        <a:rPr kumimoji="1" lang="en-US" altLang="ja-JP" sz="1200" b="1" dirty="0" smtClean="0">
                          <a:latin typeface="+mn-lt"/>
                        </a:rPr>
                        <a:t>Graphite</a:t>
                      </a:r>
                      <a:endParaRPr kumimoji="1" lang="ja-JP" altLang="en-US" sz="1200" b="1" dirty="0">
                        <a:latin typeface="+mn-lt"/>
                      </a:endParaRPr>
                    </a:p>
                  </a:txBody>
                  <a:tcPr anchor="ctr"/>
                </a:tc>
                <a:tc>
                  <a:txBody>
                    <a:bodyPr/>
                    <a:lstStyle/>
                    <a:p>
                      <a:r>
                        <a:rPr kumimoji="1" lang="en-US" altLang="ja-JP" sz="1200" dirty="0" smtClean="0">
                          <a:latin typeface="+mn-lt"/>
                        </a:rPr>
                        <a:t>1) No nano characteristics</a:t>
                      </a:r>
                      <a:endParaRPr kumimoji="1" lang="ja-JP" altLang="en-US" sz="1200" dirty="0">
                        <a:latin typeface="+mn-lt"/>
                      </a:endParaRPr>
                    </a:p>
                  </a:txBody>
                  <a:tcPr/>
                </a:tc>
              </a:tr>
              <a:tr h="398487">
                <a:tc>
                  <a:txBody>
                    <a:bodyPr/>
                    <a:lstStyle/>
                    <a:p>
                      <a:pPr algn="ctr"/>
                      <a:r>
                        <a:rPr kumimoji="1" lang="en-US" altLang="ja-JP" sz="1200" b="1" dirty="0" smtClean="0">
                          <a:latin typeface="+mn-lt"/>
                        </a:rPr>
                        <a:t>Amorphous</a:t>
                      </a:r>
                    </a:p>
                    <a:p>
                      <a:pPr algn="ctr"/>
                      <a:r>
                        <a:rPr kumimoji="1" lang="en-US" altLang="ja-JP" sz="1200" b="1" dirty="0" smtClean="0">
                          <a:latin typeface="+mn-lt"/>
                        </a:rPr>
                        <a:t>carbon</a:t>
                      </a:r>
                      <a:r>
                        <a:rPr kumimoji="1" lang="en-US" altLang="ja-JP" sz="1200" b="1" baseline="0" dirty="0" smtClean="0">
                          <a:latin typeface="+mn-lt"/>
                        </a:rPr>
                        <a:t> </a:t>
                      </a:r>
                      <a:endParaRPr kumimoji="1" lang="ja-JP" altLang="en-US" sz="1200" b="1" dirty="0">
                        <a:latin typeface="+mn-lt"/>
                      </a:endParaRPr>
                    </a:p>
                  </a:txBody>
                  <a:tcPr anchor="ctr"/>
                </a:tc>
                <a:tc>
                  <a:txBody>
                    <a:bodyPr/>
                    <a:lstStyle/>
                    <a:p>
                      <a:r>
                        <a:rPr kumimoji="1" lang="en-US" altLang="ja-JP" sz="1200" dirty="0" smtClean="0">
                          <a:latin typeface="+mn-lt"/>
                        </a:rPr>
                        <a:t>1) No electrical conductivity, 2) With aromatic impurity or must be purified</a:t>
                      </a:r>
                      <a:endParaRPr kumimoji="1" lang="ja-JP" altLang="en-US" sz="1200" dirty="0">
                        <a:latin typeface="+mn-lt"/>
                      </a:endParaRPr>
                    </a:p>
                  </a:txBody>
                  <a:tcPr/>
                </a:tc>
              </a:tr>
              <a:tr h="398487">
                <a:tc>
                  <a:txBody>
                    <a:bodyPr/>
                    <a:lstStyle/>
                    <a:p>
                      <a:pPr algn="ctr"/>
                      <a:r>
                        <a:rPr kumimoji="1" lang="en-US" altLang="ja-JP" sz="1200" b="1" dirty="0" smtClean="0">
                          <a:latin typeface="+mn-lt"/>
                        </a:rPr>
                        <a:t>Carbon fiber</a:t>
                      </a:r>
                      <a:endParaRPr kumimoji="1" lang="ja-JP" altLang="en-US" sz="1200" b="1" dirty="0">
                        <a:latin typeface="+mn-lt"/>
                      </a:endParaRPr>
                    </a:p>
                  </a:txBody>
                  <a:tcPr anchor="ctr"/>
                </a:tc>
                <a:tc>
                  <a:txBody>
                    <a:bodyPr/>
                    <a:lstStyle/>
                    <a:p>
                      <a:r>
                        <a:rPr kumimoji="1" lang="en-US" altLang="ja-JP" sz="1200" dirty="0" smtClean="0">
                          <a:latin typeface="+mn-lt"/>
                        </a:rPr>
                        <a:t>1)</a:t>
                      </a:r>
                      <a:r>
                        <a:rPr kumimoji="1" lang="en-US" altLang="ja-JP" sz="1200" baseline="0" dirty="0" smtClean="0">
                          <a:latin typeface="+mn-lt"/>
                        </a:rPr>
                        <a:t> Not highly conductive, 2) Epoxy composite, 3) Epoxy composite is brittle, 4) Costly forming process, 5) Energy guzzler</a:t>
                      </a:r>
                      <a:endParaRPr kumimoji="1" lang="ja-JP" altLang="en-US" sz="1200" dirty="0">
                        <a:latin typeface="+mn-lt"/>
                      </a:endParaRPr>
                    </a:p>
                  </a:txBody>
                  <a:tcPr/>
                </a:tc>
              </a:tr>
              <a:tr h="398487">
                <a:tc>
                  <a:txBody>
                    <a:bodyPr/>
                    <a:lstStyle/>
                    <a:p>
                      <a:pPr algn="ctr"/>
                      <a:r>
                        <a:rPr kumimoji="1" lang="en-US" altLang="ja-JP" sz="1200" b="1" i="1" dirty="0" smtClean="0">
                          <a:latin typeface="+mn-lt"/>
                        </a:rPr>
                        <a:t>Fullerenes</a:t>
                      </a:r>
                      <a:endParaRPr kumimoji="1" lang="ja-JP" altLang="en-US" sz="1200" b="1" i="1" dirty="0">
                        <a:latin typeface="+mn-lt"/>
                      </a:endParaRPr>
                    </a:p>
                  </a:txBody>
                  <a:tcPr anchor="ctr"/>
                </a:tc>
                <a:tc>
                  <a:txBody>
                    <a:bodyPr/>
                    <a:lstStyle/>
                    <a:p>
                      <a:r>
                        <a:rPr kumimoji="1" lang="en-US" altLang="ja-JP" sz="1200" dirty="0" smtClean="0">
                          <a:latin typeface="+mn-lt"/>
                        </a:rPr>
                        <a:t>1) Difficult to synthesize</a:t>
                      </a:r>
                      <a:r>
                        <a:rPr kumimoji="1" lang="en-US" altLang="ja-JP" sz="1200" baseline="0" dirty="0" smtClean="0">
                          <a:latin typeface="+mn-lt"/>
                        </a:rPr>
                        <a:t> and purify, 2) Very expensive, 3) Agglomerated</a:t>
                      </a:r>
                      <a:endParaRPr kumimoji="1" lang="ja-JP" altLang="en-US" sz="1200" dirty="0">
                        <a:latin typeface="+mn-lt"/>
                      </a:endParaRPr>
                    </a:p>
                  </a:txBody>
                  <a:tcPr/>
                </a:tc>
              </a:tr>
              <a:tr h="398487">
                <a:tc>
                  <a:txBody>
                    <a:bodyPr/>
                    <a:lstStyle/>
                    <a:p>
                      <a:pPr algn="ctr"/>
                      <a:r>
                        <a:rPr kumimoji="1" lang="en-US" altLang="ja-JP" sz="1200" b="1" i="1" dirty="0" smtClean="0">
                          <a:latin typeface="+mn-lt"/>
                        </a:rPr>
                        <a:t>CNTs</a:t>
                      </a:r>
                      <a:endParaRPr kumimoji="1" lang="ja-JP" altLang="en-US" sz="1200" b="1" i="1" dirty="0">
                        <a:latin typeface="+mn-lt"/>
                      </a:endParaRPr>
                    </a:p>
                  </a:txBody>
                  <a:tcPr anchor="ctr"/>
                </a:tc>
                <a:tc>
                  <a:txBody>
                    <a:bodyPr/>
                    <a:lstStyle/>
                    <a:p>
                      <a:r>
                        <a:rPr kumimoji="1" lang="en-US" altLang="ja-JP" sz="1200" dirty="0" smtClean="0">
                          <a:latin typeface="+mn-lt"/>
                        </a:rPr>
                        <a:t>1) Size distribution, 2) Difficult to disperse in media, 3) Fluffy (low density),</a:t>
                      </a:r>
                      <a:r>
                        <a:rPr kumimoji="1" lang="en-US" altLang="ja-JP" sz="1200" baseline="0" dirty="0" smtClean="0">
                          <a:latin typeface="+mn-lt"/>
                        </a:rPr>
                        <a:t> 4) Carcinogenic, 5) Expensive (SWCNTs), </a:t>
                      </a:r>
                      <a:endParaRPr kumimoji="1" lang="ja-JP" altLang="en-US" sz="1200" dirty="0">
                        <a:latin typeface="+mn-lt"/>
                      </a:endParaRPr>
                    </a:p>
                  </a:txBody>
                  <a:tcPr/>
                </a:tc>
              </a:tr>
              <a:tr h="398487">
                <a:tc>
                  <a:txBody>
                    <a:bodyPr/>
                    <a:lstStyle/>
                    <a:p>
                      <a:pPr algn="ctr"/>
                      <a:r>
                        <a:rPr kumimoji="1" lang="en-US" altLang="ja-JP" sz="1200" b="1" i="1" dirty="0" smtClean="0">
                          <a:latin typeface="+mn-lt"/>
                        </a:rPr>
                        <a:t>Carbon nanohorn</a:t>
                      </a:r>
                      <a:endParaRPr kumimoji="1" lang="ja-JP" altLang="en-US" sz="1200" b="1" i="1" dirty="0">
                        <a:latin typeface="+mn-lt"/>
                      </a:endParaRPr>
                    </a:p>
                  </a:txBody>
                  <a:tcPr anchor="ctr"/>
                </a:tc>
                <a:tc>
                  <a:txBody>
                    <a:bodyPr/>
                    <a:lstStyle/>
                    <a:p>
                      <a:pPr algn="l"/>
                      <a:r>
                        <a:rPr kumimoji="1" lang="en-US" altLang="ja-JP" sz="1200" dirty="0" smtClean="0">
                          <a:latin typeface="+mn-lt"/>
                        </a:rPr>
                        <a:t>1) Cannot find any merit</a:t>
                      </a:r>
                      <a:r>
                        <a:rPr kumimoji="1" lang="en-US" altLang="ja-JP" sz="1200" baseline="0" dirty="0" smtClean="0">
                          <a:latin typeface="+mn-lt"/>
                        </a:rPr>
                        <a:t> against the other nano materials</a:t>
                      </a:r>
                      <a:endParaRPr kumimoji="1" lang="ja-JP" altLang="en-US" sz="1200" dirty="0">
                        <a:latin typeface="+mn-lt"/>
                      </a:endParaRPr>
                    </a:p>
                  </a:txBody>
                  <a:tcPr/>
                </a:tc>
              </a:tr>
              <a:tr h="398487">
                <a:tc>
                  <a:txBody>
                    <a:bodyPr/>
                    <a:lstStyle/>
                    <a:p>
                      <a:pPr algn="ctr"/>
                      <a:r>
                        <a:rPr kumimoji="1" lang="en-US" altLang="ja-JP" sz="1200" b="1" i="1" dirty="0" smtClean="0">
                          <a:latin typeface="+mn-lt"/>
                        </a:rPr>
                        <a:t>Graphene, GO</a:t>
                      </a:r>
                      <a:endParaRPr kumimoji="1" lang="ja-JP" altLang="en-US" sz="1200" b="1" i="1" dirty="0">
                        <a:latin typeface="+mn-lt"/>
                      </a:endParaRPr>
                    </a:p>
                  </a:txBody>
                  <a:tcPr anchor="ctr"/>
                </a:tc>
                <a:tc>
                  <a:txBody>
                    <a:bodyPr/>
                    <a:lstStyle/>
                    <a:p>
                      <a:pPr algn="l"/>
                      <a:r>
                        <a:rPr kumimoji="1" lang="en-US" altLang="ja-JP" sz="1200" dirty="0" smtClean="0">
                          <a:latin typeface="+mn-lt"/>
                        </a:rPr>
                        <a:t>1) Size and distribution cannot be controlled, 2) Pure graphene (less than three layers) are rare</a:t>
                      </a:r>
                      <a:r>
                        <a:rPr kumimoji="1" lang="en-US" altLang="ja-JP" sz="1200" baseline="0" dirty="0" smtClean="0">
                          <a:latin typeface="+mn-lt"/>
                        </a:rPr>
                        <a:t> and expensive, 3) Pseud-grapahenes are similar to graphite, 4) Not flat surface (waving surface), or the actual is different from the image, 5) No tox evaluation data</a:t>
                      </a:r>
                      <a:endParaRPr kumimoji="1" lang="ja-JP" altLang="en-US" sz="1200" dirty="0">
                        <a:latin typeface="+mn-lt"/>
                      </a:endParaRPr>
                    </a:p>
                  </a:txBody>
                  <a:tcPr/>
                </a:tc>
              </a:tr>
            </a:tbl>
          </a:graphicData>
        </a:graphic>
      </p:graphicFrame>
    </p:spTree>
    <p:extLst>
      <p:ext uri="{BB962C8B-B14F-4D97-AF65-F5344CB8AC3E}">
        <p14:creationId xmlns:p14="http://schemas.microsoft.com/office/powerpoint/2010/main" val="855620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SWOT Analysis 3</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15</a:t>
            </a:fld>
            <a:endParaRPr lang="en-US" altLang="ja-JP" dirty="0"/>
          </a:p>
        </p:txBody>
      </p:sp>
      <p:sp>
        <p:nvSpPr>
          <p:cNvPr id="5" name="テキスト ボックス 4"/>
          <p:cNvSpPr txBox="1"/>
          <p:nvPr/>
        </p:nvSpPr>
        <p:spPr>
          <a:xfrm>
            <a:off x="1828311" y="947398"/>
            <a:ext cx="5851281" cy="307777"/>
          </a:xfrm>
          <a:prstGeom prst="rect">
            <a:avLst/>
          </a:prstGeom>
          <a:noFill/>
        </p:spPr>
        <p:txBody>
          <a:bodyPr wrap="none" rtlCol="0">
            <a:spAutoFit/>
          </a:bodyPr>
          <a:lstStyle/>
          <a:p>
            <a:r>
              <a:rPr lang="en-US" altLang="ja-JP" sz="1400" b="1" i="1" u="none" dirty="0" smtClean="0">
                <a:solidFill>
                  <a:srgbClr val="FF0000"/>
                </a:solidFill>
              </a:rPr>
              <a:t>The argumentative point; Nano is really valuable in the real world?</a:t>
            </a:r>
            <a:endParaRPr kumimoji="1" lang="ja-JP" altLang="en-US" sz="1400" b="1" i="1" u="none" dirty="0">
              <a:solidFill>
                <a:srgbClr val="FF0000"/>
              </a:solidFill>
            </a:endParaRPr>
          </a:p>
        </p:txBody>
      </p:sp>
      <p:graphicFrame>
        <p:nvGraphicFramePr>
          <p:cNvPr id="6" name="表 5"/>
          <p:cNvGraphicFramePr>
            <a:graphicFrameLocks noGrp="1"/>
          </p:cNvGraphicFramePr>
          <p:nvPr>
            <p:extLst>
              <p:ext uri="{D42A27DB-BD31-4B8C-83A1-F6EECF244321}">
                <p14:modId xmlns:p14="http://schemas.microsoft.com/office/powerpoint/2010/main" val="4138833462"/>
              </p:ext>
            </p:extLst>
          </p:nvPr>
        </p:nvGraphicFramePr>
        <p:xfrm>
          <a:off x="113396" y="1499806"/>
          <a:ext cx="8946974" cy="3364035"/>
        </p:xfrm>
        <a:graphic>
          <a:graphicData uri="http://schemas.openxmlformats.org/drawingml/2006/table">
            <a:tbl>
              <a:tblPr firstRow="1" bandRow="1">
                <a:tableStyleId>{21E4AEA4-8DFA-4A89-87EB-49C32662AFE0}</a:tableStyleId>
              </a:tblPr>
              <a:tblGrid>
                <a:gridCol w="1292719"/>
                <a:gridCol w="7654255"/>
              </a:tblGrid>
              <a:tr h="398487">
                <a:tc>
                  <a:txBody>
                    <a:bodyPr/>
                    <a:lstStyle/>
                    <a:p>
                      <a:pPr algn="ctr"/>
                      <a:r>
                        <a:rPr kumimoji="1" lang="en-US" altLang="ja-JP" sz="1200" dirty="0" smtClean="0">
                          <a:latin typeface="+mn-lt"/>
                        </a:rPr>
                        <a:t>Carbon forms</a:t>
                      </a:r>
                      <a:endParaRPr kumimoji="1" lang="ja-JP" altLang="en-US" sz="1200" dirty="0">
                        <a:latin typeface="+mn-lt"/>
                      </a:endParaRPr>
                    </a:p>
                  </a:txBody>
                  <a:tcPr anchor="ctr"/>
                </a:tc>
                <a:tc>
                  <a:txBody>
                    <a:bodyPr/>
                    <a:lstStyle/>
                    <a:p>
                      <a:pPr algn="ctr"/>
                      <a:r>
                        <a:rPr kumimoji="1" lang="en-US" altLang="ja-JP" sz="1200" dirty="0" smtClean="0">
                          <a:latin typeface="+mn-lt"/>
                        </a:rPr>
                        <a:t>Opportunity</a:t>
                      </a:r>
                      <a:endParaRPr kumimoji="1" lang="ja-JP" altLang="en-US" sz="1200" dirty="0">
                        <a:latin typeface="+mn-lt"/>
                      </a:endParaRPr>
                    </a:p>
                  </a:txBody>
                  <a:tcPr anchor="ctr"/>
                </a:tc>
              </a:tr>
              <a:tr h="398487">
                <a:tc>
                  <a:txBody>
                    <a:bodyPr/>
                    <a:lstStyle/>
                    <a:p>
                      <a:pPr algn="ctr"/>
                      <a:r>
                        <a:rPr kumimoji="1" lang="en-US" altLang="ja-JP" sz="1200" b="1" dirty="0" smtClean="0">
                          <a:latin typeface="+mn-lt"/>
                        </a:rPr>
                        <a:t>Graphite</a:t>
                      </a:r>
                      <a:endParaRPr kumimoji="1" lang="ja-JP" altLang="en-US" sz="1200" b="1" dirty="0">
                        <a:latin typeface="+mn-lt"/>
                      </a:endParaRPr>
                    </a:p>
                  </a:txBody>
                  <a:tcPr anchor="ctr"/>
                </a:tc>
                <a:tc>
                  <a:txBody>
                    <a:bodyPr/>
                    <a:lstStyle/>
                    <a:p>
                      <a:r>
                        <a:rPr kumimoji="1" lang="en-US" altLang="ja-JP" sz="1200" dirty="0" smtClean="0">
                          <a:latin typeface="+mn-lt"/>
                        </a:rPr>
                        <a:t>N/A</a:t>
                      </a:r>
                      <a:endParaRPr kumimoji="1" lang="ja-JP" altLang="en-US" sz="1200" dirty="0">
                        <a:latin typeface="+mn-lt"/>
                      </a:endParaRPr>
                    </a:p>
                  </a:txBody>
                  <a:tcPr/>
                </a:tc>
              </a:tr>
              <a:tr h="398487">
                <a:tc>
                  <a:txBody>
                    <a:bodyPr/>
                    <a:lstStyle/>
                    <a:p>
                      <a:pPr algn="ctr"/>
                      <a:r>
                        <a:rPr kumimoji="1" lang="en-US" altLang="ja-JP" sz="1200" b="1" dirty="0" smtClean="0">
                          <a:latin typeface="+mn-lt"/>
                        </a:rPr>
                        <a:t>Amorphous</a:t>
                      </a:r>
                    </a:p>
                    <a:p>
                      <a:pPr algn="ctr"/>
                      <a:r>
                        <a:rPr kumimoji="1" lang="en-US" altLang="ja-JP" sz="1200" b="1" dirty="0" smtClean="0">
                          <a:latin typeface="+mn-lt"/>
                        </a:rPr>
                        <a:t>carbon</a:t>
                      </a:r>
                      <a:r>
                        <a:rPr kumimoji="1" lang="en-US" altLang="ja-JP" sz="1200" b="1" baseline="0" dirty="0" smtClean="0">
                          <a:latin typeface="+mn-lt"/>
                        </a:rPr>
                        <a:t> </a:t>
                      </a:r>
                      <a:endParaRPr kumimoji="1" lang="ja-JP" altLang="en-US" sz="1200" b="1" dirty="0">
                        <a:latin typeface="+mn-lt"/>
                      </a:endParaRPr>
                    </a:p>
                  </a:txBody>
                  <a:tcPr anchor="ctr"/>
                </a:tc>
                <a:tc>
                  <a:txBody>
                    <a:bodyPr/>
                    <a:lstStyle/>
                    <a:p>
                      <a:r>
                        <a:rPr kumimoji="1" lang="en-US" altLang="ja-JP" sz="1200" dirty="0" smtClean="0">
                          <a:latin typeface="+mn-lt"/>
                        </a:rPr>
                        <a:t>N/A</a:t>
                      </a:r>
                      <a:endParaRPr kumimoji="1" lang="ja-JP" altLang="en-US" sz="1200" dirty="0">
                        <a:latin typeface="+mn-lt"/>
                      </a:endParaRPr>
                    </a:p>
                  </a:txBody>
                  <a:tcPr/>
                </a:tc>
              </a:tr>
              <a:tr h="398487">
                <a:tc>
                  <a:txBody>
                    <a:bodyPr/>
                    <a:lstStyle/>
                    <a:p>
                      <a:pPr algn="ctr"/>
                      <a:r>
                        <a:rPr kumimoji="1" lang="en-US" altLang="ja-JP" sz="1200" b="1" dirty="0" smtClean="0">
                          <a:latin typeface="+mn-lt"/>
                        </a:rPr>
                        <a:t>Carbon fiber</a:t>
                      </a:r>
                      <a:endParaRPr kumimoji="1" lang="ja-JP" altLang="en-US" sz="1200" b="1" dirty="0">
                        <a:latin typeface="+mn-lt"/>
                      </a:endParaRPr>
                    </a:p>
                  </a:txBody>
                  <a:tcPr anchor="ctr"/>
                </a:tc>
                <a:tc>
                  <a:txBody>
                    <a:bodyPr/>
                    <a:lstStyle/>
                    <a:p>
                      <a:r>
                        <a:rPr kumimoji="1" lang="en-US" altLang="ja-JP" sz="1200" dirty="0" smtClean="0">
                          <a:latin typeface="+mn-lt"/>
                        </a:rPr>
                        <a:t>1) CFGP, instead CFRP/CFRTP to reduce processing cost &amp; brittleness.</a:t>
                      </a:r>
                      <a:endParaRPr kumimoji="1" lang="ja-JP" altLang="en-US" sz="1200" dirty="0">
                        <a:latin typeface="+mn-lt"/>
                      </a:endParaRPr>
                    </a:p>
                  </a:txBody>
                  <a:tcPr/>
                </a:tc>
              </a:tr>
              <a:tr h="398487">
                <a:tc>
                  <a:txBody>
                    <a:bodyPr/>
                    <a:lstStyle/>
                    <a:p>
                      <a:pPr algn="ctr"/>
                      <a:r>
                        <a:rPr kumimoji="1" lang="en-US" altLang="ja-JP" sz="1200" b="1" i="1" dirty="0" smtClean="0">
                          <a:latin typeface="+mn-lt"/>
                        </a:rPr>
                        <a:t>Fullerenes</a:t>
                      </a:r>
                      <a:endParaRPr kumimoji="1" lang="ja-JP" altLang="en-US" sz="1200" b="1" i="1" dirty="0">
                        <a:latin typeface="+mn-lt"/>
                      </a:endParaRPr>
                    </a:p>
                  </a:txBody>
                  <a:tcPr anchor="ctr"/>
                </a:tc>
                <a:tc>
                  <a:txBody>
                    <a:bodyPr/>
                    <a:lstStyle/>
                    <a:p>
                      <a:r>
                        <a:rPr kumimoji="1" lang="en-US" altLang="ja-JP" sz="1200" dirty="0" smtClean="0">
                          <a:latin typeface="+mn-lt"/>
                        </a:rPr>
                        <a:t>1) 3D alkyl group (large size functional group),</a:t>
                      </a:r>
                      <a:r>
                        <a:rPr kumimoji="1" lang="en-US" altLang="ja-JP" sz="1200" baseline="0" dirty="0" smtClean="0">
                          <a:latin typeface="+mn-lt"/>
                        </a:rPr>
                        <a:t> 2) additive to CF &amp; CNTs</a:t>
                      </a:r>
                      <a:endParaRPr kumimoji="1" lang="ja-JP" altLang="en-US" sz="1200" dirty="0">
                        <a:latin typeface="+mn-lt"/>
                      </a:endParaRPr>
                    </a:p>
                  </a:txBody>
                  <a:tcPr/>
                </a:tc>
              </a:tr>
              <a:tr h="398487">
                <a:tc>
                  <a:txBody>
                    <a:bodyPr/>
                    <a:lstStyle/>
                    <a:p>
                      <a:pPr algn="ctr"/>
                      <a:r>
                        <a:rPr kumimoji="1" lang="en-US" altLang="ja-JP" sz="1200" b="1" i="1" dirty="0" smtClean="0">
                          <a:latin typeface="+mn-lt"/>
                        </a:rPr>
                        <a:t>CNTs</a:t>
                      </a:r>
                      <a:endParaRPr kumimoji="1" lang="ja-JP" altLang="en-US" sz="1200" b="1" i="1" dirty="0">
                        <a:latin typeface="+mn-lt"/>
                      </a:endParaRPr>
                    </a:p>
                  </a:txBody>
                  <a:tcPr anchor="ctr"/>
                </a:tc>
                <a:tc>
                  <a:txBody>
                    <a:bodyPr/>
                    <a:lstStyle/>
                    <a:p>
                      <a:r>
                        <a:rPr kumimoji="1" lang="en-US" altLang="ja-JP" sz="1200" dirty="0" smtClean="0">
                          <a:latin typeface="+mn-lt"/>
                        </a:rPr>
                        <a:t>1) Homogeneous characteristics (Sugikuro</a:t>
                      </a:r>
                      <a:r>
                        <a:rPr kumimoji="1" lang="en-US" altLang="ja-JP" sz="1200" baseline="30000" dirty="0" smtClean="0">
                          <a:latin typeface="+mn-lt"/>
                        </a:rPr>
                        <a:t>®</a:t>
                      </a:r>
                      <a:r>
                        <a:rPr kumimoji="1" lang="en-US" altLang="ja-JP" sz="1200" baseline="0" dirty="0" smtClean="0">
                          <a:latin typeface="+mn-lt"/>
                        </a:rPr>
                        <a:t> CNTs), 2) Easy to mix into resin (Siddarmark method), 3) Sensors (</a:t>
                      </a:r>
                      <a:r>
                        <a:rPr kumimoji="1" lang="en-US" altLang="ja-JP" sz="1200" dirty="0" smtClean="0">
                          <a:latin typeface="+mn-lt"/>
                        </a:rPr>
                        <a:t>Sugikuro</a:t>
                      </a:r>
                      <a:r>
                        <a:rPr kumimoji="1" lang="en-US" altLang="ja-JP" sz="1200" baseline="30000" dirty="0" smtClean="0">
                          <a:latin typeface="+mn-lt"/>
                        </a:rPr>
                        <a:t>®</a:t>
                      </a:r>
                      <a:r>
                        <a:rPr kumimoji="1" lang="en-US" altLang="ja-JP" sz="1200" baseline="0" dirty="0" smtClean="0">
                          <a:latin typeface="+mn-lt"/>
                        </a:rPr>
                        <a:t> Yarn).</a:t>
                      </a:r>
                      <a:endParaRPr kumimoji="1" lang="ja-JP" altLang="en-US" sz="1200" baseline="30000" dirty="0">
                        <a:latin typeface="+mn-lt"/>
                      </a:endParaRPr>
                    </a:p>
                  </a:txBody>
                  <a:tcPr/>
                </a:tc>
              </a:tr>
              <a:tr h="398487">
                <a:tc>
                  <a:txBody>
                    <a:bodyPr/>
                    <a:lstStyle/>
                    <a:p>
                      <a:pPr algn="ctr"/>
                      <a:r>
                        <a:rPr kumimoji="1" lang="en-US" altLang="ja-JP" sz="1200" b="1" i="1" dirty="0" smtClean="0">
                          <a:latin typeface="+mn-lt"/>
                        </a:rPr>
                        <a:t>Carbon nanohorn</a:t>
                      </a:r>
                      <a:endParaRPr kumimoji="1" lang="ja-JP" altLang="en-US" sz="1200" b="1" i="1" dirty="0">
                        <a:latin typeface="+mn-lt"/>
                      </a:endParaRPr>
                    </a:p>
                  </a:txBody>
                  <a:tcPr anchor="ctr"/>
                </a:tc>
                <a:tc>
                  <a:txBody>
                    <a:bodyPr/>
                    <a:lstStyle/>
                    <a:p>
                      <a:pPr algn="l"/>
                      <a:r>
                        <a:rPr kumimoji="1" lang="en-US" altLang="ja-JP" sz="1200" dirty="0" smtClean="0">
                          <a:latin typeface="+mn-lt"/>
                        </a:rPr>
                        <a:t>None</a:t>
                      </a:r>
                      <a:endParaRPr kumimoji="1" lang="ja-JP" altLang="en-US" sz="1200" dirty="0">
                        <a:latin typeface="+mn-lt"/>
                      </a:endParaRPr>
                    </a:p>
                  </a:txBody>
                  <a:tcPr/>
                </a:tc>
              </a:tr>
              <a:tr h="398487">
                <a:tc>
                  <a:txBody>
                    <a:bodyPr/>
                    <a:lstStyle/>
                    <a:p>
                      <a:pPr algn="ctr"/>
                      <a:r>
                        <a:rPr kumimoji="1" lang="en-US" altLang="ja-JP" sz="1200" b="1" i="1" dirty="0" smtClean="0">
                          <a:latin typeface="+mn-lt"/>
                        </a:rPr>
                        <a:t>Graphene, GO</a:t>
                      </a:r>
                      <a:endParaRPr kumimoji="1" lang="ja-JP" altLang="en-US" sz="1200" b="1" i="1" dirty="0">
                        <a:latin typeface="+mn-lt"/>
                      </a:endParaRPr>
                    </a:p>
                  </a:txBody>
                  <a:tcPr anchor="ctr"/>
                </a:tc>
                <a:tc>
                  <a:txBody>
                    <a:bodyPr/>
                    <a:lstStyle/>
                    <a:p>
                      <a:pPr algn="l"/>
                      <a:r>
                        <a:rPr kumimoji="1" lang="en-US" altLang="ja-JP" sz="1200" dirty="0" smtClean="0">
                          <a:latin typeface="+mn-lt"/>
                        </a:rPr>
                        <a:t>1) Additives to resin &amp;</a:t>
                      </a:r>
                      <a:r>
                        <a:rPr kumimoji="1" lang="en-US" altLang="ja-JP" sz="1200" baseline="0" dirty="0" smtClean="0">
                          <a:latin typeface="+mn-lt"/>
                        </a:rPr>
                        <a:t> metal, 2) Surface coating</a:t>
                      </a:r>
                      <a:endParaRPr kumimoji="1" lang="ja-JP" altLang="en-US" sz="1200" dirty="0">
                        <a:latin typeface="+mn-lt"/>
                      </a:endParaRPr>
                    </a:p>
                  </a:txBody>
                  <a:tcPr/>
                </a:tc>
              </a:tr>
            </a:tbl>
          </a:graphicData>
        </a:graphic>
      </p:graphicFrame>
    </p:spTree>
    <p:extLst>
      <p:ext uri="{BB962C8B-B14F-4D97-AF65-F5344CB8AC3E}">
        <p14:creationId xmlns:p14="http://schemas.microsoft.com/office/powerpoint/2010/main" val="32597694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SWOT Analysis 4</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16</a:t>
            </a:fld>
            <a:endParaRPr lang="en-US" altLang="ja-JP" dirty="0"/>
          </a:p>
        </p:txBody>
      </p:sp>
      <p:sp>
        <p:nvSpPr>
          <p:cNvPr id="5" name="テキスト ボックス 4"/>
          <p:cNvSpPr txBox="1"/>
          <p:nvPr/>
        </p:nvSpPr>
        <p:spPr>
          <a:xfrm>
            <a:off x="1828311" y="947398"/>
            <a:ext cx="5851281" cy="307777"/>
          </a:xfrm>
          <a:prstGeom prst="rect">
            <a:avLst/>
          </a:prstGeom>
          <a:noFill/>
        </p:spPr>
        <p:txBody>
          <a:bodyPr wrap="none" rtlCol="0">
            <a:spAutoFit/>
          </a:bodyPr>
          <a:lstStyle/>
          <a:p>
            <a:r>
              <a:rPr lang="en-US" altLang="ja-JP" sz="1400" b="1" i="1" u="none" dirty="0" smtClean="0">
                <a:solidFill>
                  <a:srgbClr val="FF0000"/>
                </a:solidFill>
              </a:rPr>
              <a:t>The argumentative point; Nano is really valuable in the real world?</a:t>
            </a:r>
            <a:endParaRPr kumimoji="1" lang="ja-JP" altLang="en-US" sz="1400" b="1" i="1" u="none" dirty="0">
              <a:solidFill>
                <a:srgbClr val="FF0000"/>
              </a:solidFill>
            </a:endParaRPr>
          </a:p>
        </p:txBody>
      </p:sp>
      <p:graphicFrame>
        <p:nvGraphicFramePr>
          <p:cNvPr id="6" name="表 5"/>
          <p:cNvGraphicFramePr>
            <a:graphicFrameLocks noGrp="1"/>
          </p:cNvGraphicFramePr>
          <p:nvPr>
            <p:extLst>
              <p:ext uri="{D42A27DB-BD31-4B8C-83A1-F6EECF244321}">
                <p14:modId xmlns:p14="http://schemas.microsoft.com/office/powerpoint/2010/main" val="1450062710"/>
              </p:ext>
            </p:extLst>
          </p:nvPr>
        </p:nvGraphicFramePr>
        <p:xfrm>
          <a:off x="113396" y="1499806"/>
          <a:ext cx="8946974" cy="3305322"/>
        </p:xfrm>
        <a:graphic>
          <a:graphicData uri="http://schemas.openxmlformats.org/drawingml/2006/table">
            <a:tbl>
              <a:tblPr firstRow="1" bandRow="1">
                <a:tableStyleId>{21E4AEA4-8DFA-4A89-87EB-49C32662AFE0}</a:tableStyleId>
              </a:tblPr>
              <a:tblGrid>
                <a:gridCol w="1292719"/>
                <a:gridCol w="7654255"/>
              </a:tblGrid>
              <a:tr h="398487">
                <a:tc>
                  <a:txBody>
                    <a:bodyPr/>
                    <a:lstStyle/>
                    <a:p>
                      <a:pPr algn="ctr"/>
                      <a:r>
                        <a:rPr kumimoji="1" lang="en-US" altLang="ja-JP" sz="1200" dirty="0" smtClean="0">
                          <a:latin typeface="+mn-lt"/>
                        </a:rPr>
                        <a:t>Carbon forms</a:t>
                      </a:r>
                      <a:endParaRPr kumimoji="1" lang="ja-JP" altLang="en-US" sz="1200" dirty="0">
                        <a:latin typeface="+mn-lt"/>
                      </a:endParaRPr>
                    </a:p>
                  </a:txBody>
                  <a:tcPr anchor="ctr"/>
                </a:tc>
                <a:tc>
                  <a:txBody>
                    <a:bodyPr/>
                    <a:lstStyle/>
                    <a:p>
                      <a:pPr algn="ctr"/>
                      <a:r>
                        <a:rPr kumimoji="1" lang="en-US" altLang="ja-JP" sz="1200" dirty="0" smtClean="0">
                          <a:latin typeface="+mn-lt"/>
                        </a:rPr>
                        <a:t>Threat</a:t>
                      </a:r>
                      <a:endParaRPr kumimoji="1" lang="ja-JP" altLang="en-US" sz="1200" dirty="0">
                        <a:latin typeface="+mn-lt"/>
                      </a:endParaRPr>
                    </a:p>
                  </a:txBody>
                  <a:tcPr anchor="ctr"/>
                </a:tc>
              </a:tr>
              <a:tr h="398487">
                <a:tc>
                  <a:txBody>
                    <a:bodyPr/>
                    <a:lstStyle/>
                    <a:p>
                      <a:pPr algn="ctr"/>
                      <a:r>
                        <a:rPr kumimoji="1" lang="en-US" altLang="ja-JP" sz="1200" b="1" dirty="0" smtClean="0">
                          <a:latin typeface="+mn-lt"/>
                        </a:rPr>
                        <a:t>Graphite</a:t>
                      </a:r>
                      <a:endParaRPr kumimoji="1" lang="ja-JP" altLang="en-US" sz="1200" b="1" dirty="0">
                        <a:latin typeface="+mn-lt"/>
                      </a:endParaRPr>
                    </a:p>
                  </a:txBody>
                  <a:tcPr anchor="ctr"/>
                </a:tc>
                <a:tc>
                  <a:txBody>
                    <a:bodyPr/>
                    <a:lstStyle/>
                    <a:p>
                      <a:r>
                        <a:rPr kumimoji="1" lang="en-US" altLang="ja-JP" sz="1200" dirty="0" smtClean="0">
                          <a:latin typeface="+mn-lt"/>
                        </a:rPr>
                        <a:t>Business</a:t>
                      </a:r>
                      <a:r>
                        <a:rPr kumimoji="1" lang="en-US" altLang="ja-JP" sz="1200" baseline="0" dirty="0" smtClean="0">
                          <a:latin typeface="+mn-lt"/>
                        </a:rPr>
                        <a:t> s</a:t>
                      </a:r>
                      <a:r>
                        <a:rPr kumimoji="1" lang="en-US" altLang="ja-JP" sz="1200" dirty="0" smtClean="0">
                          <a:latin typeface="+mn-lt"/>
                        </a:rPr>
                        <a:t>hifts</a:t>
                      </a:r>
                      <a:r>
                        <a:rPr kumimoji="1" lang="en-US" altLang="ja-JP" sz="1200" baseline="0" dirty="0" smtClean="0">
                          <a:latin typeface="+mn-lt"/>
                        </a:rPr>
                        <a:t> to d</a:t>
                      </a:r>
                      <a:r>
                        <a:rPr kumimoji="1" lang="en-US" altLang="ja-JP" sz="1200" dirty="0" smtClean="0">
                          <a:latin typeface="+mn-lt"/>
                        </a:rPr>
                        <a:t>eveloping</a:t>
                      </a:r>
                      <a:r>
                        <a:rPr kumimoji="1" lang="en-US" altLang="ja-JP" sz="1200" baseline="0" dirty="0" smtClean="0">
                          <a:latin typeface="+mn-lt"/>
                        </a:rPr>
                        <a:t> country’s business</a:t>
                      </a:r>
                      <a:endParaRPr kumimoji="1" lang="ja-JP" altLang="en-US" sz="1200" dirty="0">
                        <a:latin typeface="+mn-lt"/>
                      </a:endParaRPr>
                    </a:p>
                  </a:txBody>
                  <a:tcPr/>
                </a:tc>
              </a:tr>
              <a:tr h="398487">
                <a:tc>
                  <a:txBody>
                    <a:bodyPr/>
                    <a:lstStyle/>
                    <a:p>
                      <a:pPr algn="ctr"/>
                      <a:r>
                        <a:rPr kumimoji="1" lang="en-US" altLang="ja-JP" sz="1200" b="1" dirty="0" smtClean="0">
                          <a:latin typeface="+mn-lt"/>
                        </a:rPr>
                        <a:t>Amorphous</a:t>
                      </a:r>
                    </a:p>
                    <a:p>
                      <a:pPr algn="ctr"/>
                      <a:r>
                        <a:rPr kumimoji="1" lang="en-US" altLang="ja-JP" sz="1200" b="1" dirty="0" smtClean="0">
                          <a:latin typeface="+mn-lt"/>
                        </a:rPr>
                        <a:t>carbon</a:t>
                      </a:r>
                      <a:r>
                        <a:rPr kumimoji="1" lang="en-US" altLang="ja-JP" sz="1200" b="1" baseline="0" dirty="0" smtClean="0">
                          <a:latin typeface="+mn-lt"/>
                        </a:rPr>
                        <a:t> </a:t>
                      </a:r>
                      <a:endParaRPr kumimoji="1" lang="ja-JP" altLang="en-US" sz="1200" b="1" dirty="0">
                        <a:latin typeface="+mn-lt"/>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smtClean="0">
                          <a:latin typeface="+mn-lt"/>
                        </a:rPr>
                        <a:t>Business</a:t>
                      </a:r>
                      <a:r>
                        <a:rPr kumimoji="1" lang="en-US" altLang="ja-JP" sz="1200" baseline="0" dirty="0" smtClean="0">
                          <a:latin typeface="+mn-lt"/>
                        </a:rPr>
                        <a:t> s</a:t>
                      </a:r>
                      <a:r>
                        <a:rPr kumimoji="1" lang="en-US" altLang="ja-JP" sz="1200" dirty="0" smtClean="0">
                          <a:latin typeface="+mn-lt"/>
                        </a:rPr>
                        <a:t>hifts</a:t>
                      </a:r>
                      <a:r>
                        <a:rPr kumimoji="1" lang="en-US" altLang="ja-JP" sz="1200" baseline="0" dirty="0" smtClean="0">
                          <a:latin typeface="+mn-lt"/>
                        </a:rPr>
                        <a:t> to d</a:t>
                      </a:r>
                      <a:r>
                        <a:rPr kumimoji="1" lang="en-US" altLang="ja-JP" sz="1200" dirty="0" smtClean="0">
                          <a:latin typeface="+mn-lt"/>
                        </a:rPr>
                        <a:t>eveloping</a:t>
                      </a:r>
                      <a:r>
                        <a:rPr kumimoji="1" lang="en-US" altLang="ja-JP" sz="1200" baseline="0" dirty="0" smtClean="0">
                          <a:latin typeface="+mn-lt"/>
                        </a:rPr>
                        <a:t> country’s business</a:t>
                      </a:r>
                      <a:endParaRPr kumimoji="1" lang="ja-JP" altLang="en-US" sz="1200" dirty="0" smtClean="0">
                        <a:latin typeface="+mn-lt"/>
                      </a:endParaRPr>
                    </a:p>
                    <a:p>
                      <a:endParaRPr kumimoji="1" lang="ja-JP" altLang="en-US" sz="1200" dirty="0">
                        <a:latin typeface="+mn-lt"/>
                      </a:endParaRPr>
                    </a:p>
                  </a:txBody>
                  <a:tcPr/>
                </a:tc>
              </a:tr>
              <a:tr h="398487">
                <a:tc>
                  <a:txBody>
                    <a:bodyPr/>
                    <a:lstStyle/>
                    <a:p>
                      <a:pPr algn="ctr"/>
                      <a:r>
                        <a:rPr kumimoji="1" lang="en-US" altLang="ja-JP" sz="1200" b="1" dirty="0" smtClean="0">
                          <a:latin typeface="+mn-lt"/>
                        </a:rPr>
                        <a:t>Carbon fiber</a:t>
                      </a:r>
                      <a:endParaRPr kumimoji="1" lang="ja-JP" altLang="en-US" sz="1200" b="1" dirty="0">
                        <a:latin typeface="+mn-lt"/>
                      </a:endParaRPr>
                    </a:p>
                  </a:txBody>
                  <a:tcPr anchor="ctr"/>
                </a:tc>
                <a:tc>
                  <a:txBody>
                    <a:bodyPr/>
                    <a:lstStyle/>
                    <a:p>
                      <a:r>
                        <a:rPr kumimoji="1" lang="en-US" altLang="ja-JP" sz="1200" dirty="0" smtClean="0">
                          <a:latin typeface="+mn-lt"/>
                        </a:rPr>
                        <a:t>CF may be replaced</a:t>
                      </a:r>
                      <a:r>
                        <a:rPr kumimoji="1" lang="en-US" altLang="ja-JP" sz="1200" baseline="0" dirty="0" smtClean="0">
                          <a:latin typeface="+mn-lt"/>
                        </a:rPr>
                        <a:t> to CNT yarns in future. </a:t>
                      </a:r>
                      <a:endParaRPr kumimoji="1" lang="ja-JP" altLang="en-US" sz="1200" dirty="0">
                        <a:latin typeface="+mn-lt"/>
                      </a:endParaRPr>
                    </a:p>
                  </a:txBody>
                  <a:tcPr/>
                </a:tc>
              </a:tr>
              <a:tr h="398487">
                <a:tc>
                  <a:txBody>
                    <a:bodyPr/>
                    <a:lstStyle/>
                    <a:p>
                      <a:pPr algn="ctr"/>
                      <a:r>
                        <a:rPr kumimoji="1" lang="en-US" altLang="ja-JP" sz="1200" b="1" i="1" dirty="0" smtClean="0">
                          <a:latin typeface="+mn-lt"/>
                        </a:rPr>
                        <a:t>Fullerenes</a:t>
                      </a:r>
                      <a:endParaRPr kumimoji="1" lang="ja-JP" altLang="en-US" sz="1200" b="1" i="1" dirty="0">
                        <a:latin typeface="+mn-lt"/>
                      </a:endParaRPr>
                    </a:p>
                  </a:txBody>
                  <a:tcPr anchor="ctr"/>
                </a:tc>
                <a:tc>
                  <a:txBody>
                    <a:bodyPr/>
                    <a:lstStyle/>
                    <a:p>
                      <a:r>
                        <a:rPr kumimoji="1" lang="en-US" altLang="ja-JP" sz="1200" dirty="0" smtClean="0">
                          <a:latin typeface="+mn-lt"/>
                        </a:rPr>
                        <a:t>The limited applications</a:t>
                      </a:r>
                      <a:endParaRPr kumimoji="1" lang="ja-JP" altLang="en-US" sz="1200" dirty="0">
                        <a:latin typeface="+mn-lt"/>
                      </a:endParaRPr>
                    </a:p>
                  </a:txBody>
                  <a:tcPr/>
                </a:tc>
              </a:tr>
              <a:tr h="398487">
                <a:tc>
                  <a:txBody>
                    <a:bodyPr/>
                    <a:lstStyle/>
                    <a:p>
                      <a:pPr algn="ctr"/>
                      <a:r>
                        <a:rPr kumimoji="1" lang="en-US" altLang="ja-JP" sz="1200" b="1" i="1" dirty="0" smtClean="0">
                          <a:latin typeface="+mn-lt"/>
                        </a:rPr>
                        <a:t>CNTs</a:t>
                      </a:r>
                      <a:endParaRPr kumimoji="1" lang="ja-JP" altLang="en-US" sz="1200" b="1" i="1" dirty="0">
                        <a:latin typeface="+mn-lt"/>
                      </a:endParaRPr>
                    </a:p>
                  </a:txBody>
                  <a:tcPr anchor="ctr"/>
                </a:tc>
                <a:tc>
                  <a:txBody>
                    <a:bodyPr/>
                    <a:lstStyle/>
                    <a:p>
                      <a:r>
                        <a:rPr kumimoji="1" lang="en-US" altLang="ja-JP" sz="1200" dirty="0" smtClean="0">
                          <a:latin typeface="+mn-lt"/>
                        </a:rPr>
                        <a:t>Tox &amp; regulation</a:t>
                      </a:r>
                      <a:r>
                        <a:rPr kumimoji="1" lang="en-US" altLang="ja-JP" sz="1200" baseline="0" dirty="0" smtClean="0">
                          <a:latin typeface="+mn-lt"/>
                        </a:rPr>
                        <a:t> </a:t>
                      </a:r>
                      <a:r>
                        <a:rPr kumimoji="1" lang="en-US" altLang="ja-JP" sz="1200" dirty="0" smtClean="0">
                          <a:latin typeface="+mn-lt"/>
                        </a:rPr>
                        <a:t>issues</a:t>
                      </a:r>
                      <a:endParaRPr kumimoji="1" lang="ja-JP" altLang="en-US" sz="1200" baseline="30000" dirty="0">
                        <a:latin typeface="+mn-lt"/>
                      </a:endParaRPr>
                    </a:p>
                  </a:txBody>
                  <a:tcPr/>
                </a:tc>
              </a:tr>
              <a:tr h="398487">
                <a:tc>
                  <a:txBody>
                    <a:bodyPr/>
                    <a:lstStyle/>
                    <a:p>
                      <a:pPr algn="ctr"/>
                      <a:r>
                        <a:rPr kumimoji="1" lang="en-US" altLang="ja-JP" sz="1200" b="1" i="1" dirty="0" smtClean="0">
                          <a:latin typeface="+mn-lt"/>
                        </a:rPr>
                        <a:t>Carbon nanohorn</a:t>
                      </a:r>
                      <a:endParaRPr kumimoji="1" lang="ja-JP" altLang="en-US" sz="1200" b="1" i="1" dirty="0">
                        <a:latin typeface="+mn-lt"/>
                      </a:endParaRPr>
                    </a:p>
                  </a:txBody>
                  <a:tcPr anchor="ctr"/>
                </a:tc>
                <a:tc>
                  <a:txBody>
                    <a:bodyPr/>
                    <a:lstStyle/>
                    <a:p>
                      <a:pPr algn="l"/>
                      <a:r>
                        <a:rPr kumimoji="1" lang="en-US" altLang="ja-JP" sz="1200" dirty="0" smtClean="0">
                          <a:latin typeface="+mn-lt"/>
                        </a:rPr>
                        <a:t>N/A</a:t>
                      </a:r>
                      <a:endParaRPr kumimoji="1" lang="ja-JP" altLang="en-US" sz="1200" dirty="0">
                        <a:latin typeface="+mn-lt"/>
                      </a:endParaRPr>
                    </a:p>
                  </a:txBody>
                  <a:tcPr/>
                </a:tc>
              </a:tr>
              <a:tr h="398487">
                <a:tc>
                  <a:txBody>
                    <a:bodyPr/>
                    <a:lstStyle/>
                    <a:p>
                      <a:pPr algn="ctr"/>
                      <a:r>
                        <a:rPr kumimoji="1" lang="en-US" altLang="ja-JP" sz="1200" b="1" i="1" dirty="0" smtClean="0">
                          <a:latin typeface="+mn-lt"/>
                        </a:rPr>
                        <a:t>Graphene, GO</a:t>
                      </a:r>
                      <a:endParaRPr kumimoji="1" lang="ja-JP" altLang="en-US" sz="1200" b="1" i="1" dirty="0">
                        <a:latin typeface="+mn-lt"/>
                      </a:endParaRPr>
                    </a:p>
                  </a:txBody>
                  <a:tcPr anchor="ctr"/>
                </a:tc>
                <a:tc>
                  <a:txBody>
                    <a:bodyPr/>
                    <a:lstStyle/>
                    <a:p>
                      <a:pPr algn="l"/>
                      <a:r>
                        <a:rPr kumimoji="1" lang="en-US" altLang="ja-JP" sz="1200" dirty="0" smtClean="0">
                          <a:latin typeface="+mn-lt"/>
                        </a:rPr>
                        <a:t>Can find any merit</a:t>
                      </a:r>
                      <a:r>
                        <a:rPr kumimoji="1" lang="en-US" altLang="ja-JP" sz="1200" baseline="0" dirty="0" smtClean="0">
                          <a:latin typeface="+mn-lt"/>
                        </a:rPr>
                        <a:t> against CNTs?</a:t>
                      </a:r>
                      <a:endParaRPr kumimoji="1" lang="ja-JP" altLang="en-US" sz="1200" dirty="0">
                        <a:latin typeface="+mn-lt"/>
                      </a:endParaRPr>
                    </a:p>
                  </a:txBody>
                  <a:tcPr/>
                </a:tc>
              </a:tr>
            </a:tbl>
          </a:graphicData>
        </a:graphic>
      </p:graphicFrame>
    </p:spTree>
    <p:extLst>
      <p:ext uri="{BB962C8B-B14F-4D97-AF65-F5344CB8AC3E}">
        <p14:creationId xmlns:p14="http://schemas.microsoft.com/office/powerpoint/2010/main" val="33542798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SWOT of </a:t>
            </a:r>
            <a:r>
              <a:rPr lang="en-US" altLang="ja-JP" dirty="0"/>
              <a:t>N</a:t>
            </a:r>
            <a:r>
              <a:rPr kumimoji="1" lang="en-US" altLang="ja-JP" dirty="0" smtClean="0"/>
              <a:t>ano Carbons Commercially</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17</a:t>
            </a:fld>
            <a:endParaRPr lang="en-US" altLang="ja-JP" dirty="0"/>
          </a:p>
        </p:txBody>
      </p:sp>
      <p:cxnSp>
        <p:nvCxnSpPr>
          <p:cNvPr id="6" name="直線コネクタ 5"/>
          <p:cNvCxnSpPr/>
          <p:nvPr/>
        </p:nvCxnSpPr>
        <p:spPr bwMode="auto">
          <a:xfrm>
            <a:off x="1848361" y="5329110"/>
            <a:ext cx="5613121" cy="0"/>
          </a:xfrm>
          <a:prstGeom prst="line">
            <a:avLst/>
          </a:prstGeom>
          <a:solidFill>
            <a:schemeClr val="accent1"/>
          </a:solid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直線コネクタ 6"/>
          <p:cNvCxnSpPr/>
          <p:nvPr/>
        </p:nvCxnSpPr>
        <p:spPr bwMode="auto">
          <a:xfrm flipV="1">
            <a:off x="1848361" y="1144566"/>
            <a:ext cx="0" cy="4207224"/>
          </a:xfrm>
          <a:prstGeom prst="line">
            <a:avLst/>
          </a:prstGeom>
          <a:solidFill>
            <a:schemeClr val="accent1"/>
          </a:solidFill>
          <a:ln w="381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テキスト ボックス 11"/>
          <p:cNvSpPr txBox="1"/>
          <p:nvPr/>
        </p:nvSpPr>
        <p:spPr>
          <a:xfrm>
            <a:off x="457200" y="1234493"/>
            <a:ext cx="1301946" cy="523220"/>
          </a:xfrm>
          <a:prstGeom prst="rect">
            <a:avLst/>
          </a:prstGeom>
          <a:noFill/>
        </p:spPr>
        <p:txBody>
          <a:bodyPr wrap="none" rtlCol="0">
            <a:spAutoFit/>
          </a:bodyPr>
          <a:lstStyle/>
          <a:p>
            <a:r>
              <a:rPr kumimoji="1" lang="en-US" altLang="ja-JP" sz="1400" b="1" u="none" dirty="0" smtClean="0">
                <a:latin typeface="+mn-lt"/>
              </a:rPr>
              <a:t>Applicability/</a:t>
            </a:r>
          </a:p>
          <a:p>
            <a:r>
              <a:rPr lang="en-US" altLang="ja-JP" sz="1400" b="1" u="none" dirty="0" smtClean="0">
                <a:latin typeface="+mn-lt"/>
              </a:rPr>
              <a:t>Opportunity</a:t>
            </a:r>
            <a:endParaRPr kumimoji="1" lang="ja-JP" altLang="en-US" sz="1400" b="1" u="none" dirty="0">
              <a:latin typeface="+mn-lt"/>
            </a:endParaRPr>
          </a:p>
        </p:txBody>
      </p:sp>
      <p:sp>
        <p:nvSpPr>
          <p:cNvPr id="13" name="テキスト ボックス 12"/>
          <p:cNvSpPr txBox="1"/>
          <p:nvPr/>
        </p:nvSpPr>
        <p:spPr>
          <a:xfrm>
            <a:off x="4360457" y="5358255"/>
            <a:ext cx="583626" cy="307777"/>
          </a:xfrm>
          <a:prstGeom prst="rect">
            <a:avLst/>
          </a:prstGeom>
          <a:noFill/>
        </p:spPr>
        <p:txBody>
          <a:bodyPr wrap="none" rtlCol="0">
            <a:spAutoFit/>
          </a:bodyPr>
          <a:lstStyle/>
          <a:p>
            <a:r>
              <a:rPr kumimoji="1" lang="en-US" altLang="ja-JP" sz="1400" b="1" u="none" dirty="0" smtClean="0">
                <a:latin typeface="+mn-lt"/>
              </a:rPr>
              <a:t>Cost</a:t>
            </a:r>
            <a:endParaRPr kumimoji="1" lang="ja-JP" altLang="en-US" sz="1400" b="1" u="none" dirty="0">
              <a:latin typeface="+mn-lt"/>
            </a:endParaRPr>
          </a:p>
        </p:txBody>
      </p:sp>
      <p:sp>
        <p:nvSpPr>
          <p:cNvPr id="14" name="円/楕円 13"/>
          <p:cNvSpPr/>
          <p:nvPr/>
        </p:nvSpPr>
        <p:spPr bwMode="auto">
          <a:xfrm>
            <a:off x="2174170" y="1144566"/>
            <a:ext cx="5287312" cy="1150340"/>
          </a:xfrm>
          <a:prstGeom prst="ellipse">
            <a:avLst/>
          </a:prstGeom>
          <a:solidFill>
            <a:srgbClr val="C6FEC3"/>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15" name="円/楕円 14"/>
          <p:cNvSpPr/>
          <p:nvPr/>
        </p:nvSpPr>
        <p:spPr bwMode="auto">
          <a:xfrm>
            <a:off x="3829758" y="1591812"/>
            <a:ext cx="3631724" cy="703094"/>
          </a:xfrm>
          <a:prstGeom prst="ellipse">
            <a:avLst/>
          </a:prstGeom>
          <a:solidFill>
            <a:srgbClr val="0000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16" name="円/楕円 15"/>
          <p:cNvSpPr/>
          <p:nvPr/>
        </p:nvSpPr>
        <p:spPr bwMode="auto">
          <a:xfrm>
            <a:off x="2086494" y="3195761"/>
            <a:ext cx="5374990" cy="703094"/>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17" name="円/楕円 16"/>
          <p:cNvSpPr/>
          <p:nvPr/>
        </p:nvSpPr>
        <p:spPr bwMode="auto">
          <a:xfrm>
            <a:off x="6917178" y="4626016"/>
            <a:ext cx="696705" cy="703094"/>
          </a:xfrm>
          <a:prstGeom prst="ellipse">
            <a:avLst/>
          </a:prstGeom>
          <a:solidFill>
            <a:srgbClr val="008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18" name="テキスト ボックス 17"/>
          <p:cNvSpPr txBox="1"/>
          <p:nvPr/>
        </p:nvSpPr>
        <p:spPr>
          <a:xfrm>
            <a:off x="4423975" y="1253258"/>
            <a:ext cx="705241" cy="338554"/>
          </a:xfrm>
          <a:prstGeom prst="rect">
            <a:avLst/>
          </a:prstGeom>
          <a:noFill/>
        </p:spPr>
        <p:txBody>
          <a:bodyPr wrap="none" rtlCol="0">
            <a:spAutoFit/>
          </a:bodyPr>
          <a:lstStyle/>
          <a:p>
            <a:r>
              <a:rPr kumimoji="1" lang="en-US" altLang="ja-JP" sz="1600" b="1" u="none" dirty="0" smtClean="0">
                <a:latin typeface="+mn-lt"/>
              </a:rPr>
              <a:t>CNTs</a:t>
            </a:r>
            <a:endParaRPr kumimoji="1" lang="ja-JP" altLang="en-US" sz="1600" b="1" u="none" dirty="0">
              <a:latin typeface="+mn-lt"/>
            </a:endParaRPr>
          </a:p>
        </p:txBody>
      </p:sp>
      <p:sp>
        <p:nvSpPr>
          <p:cNvPr id="19" name="テキスト ボックス 18"/>
          <p:cNvSpPr txBox="1"/>
          <p:nvPr/>
        </p:nvSpPr>
        <p:spPr>
          <a:xfrm>
            <a:off x="5132607" y="1831098"/>
            <a:ext cx="1142460" cy="338554"/>
          </a:xfrm>
          <a:prstGeom prst="rect">
            <a:avLst/>
          </a:prstGeom>
          <a:noFill/>
        </p:spPr>
        <p:txBody>
          <a:bodyPr wrap="none" rtlCol="0">
            <a:spAutoFit/>
          </a:bodyPr>
          <a:lstStyle/>
          <a:p>
            <a:pPr algn="ctr"/>
            <a:r>
              <a:rPr lang="en-US" altLang="ja-JP" sz="1600" b="1" u="none" dirty="0" smtClean="0">
                <a:solidFill>
                  <a:schemeClr val="bg1"/>
                </a:solidFill>
                <a:latin typeface="+mn-lt"/>
              </a:rPr>
              <a:t>Graphene</a:t>
            </a:r>
            <a:endParaRPr kumimoji="1" lang="ja-JP" altLang="en-US" sz="1600" b="1" u="none" dirty="0">
              <a:solidFill>
                <a:schemeClr val="bg1"/>
              </a:solidFill>
              <a:latin typeface="+mn-lt"/>
            </a:endParaRPr>
          </a:p>
        </p:txBody>
      </p:sp>
      <p:sp>
        <p:nvSpPr>
          <p:cNvPr id="20" name="テキスト ボックス 19"/>
          <p:cNvSpPr txBox="1"/>
          <p:nvPr/>
        </p:nvSpPr>
        <p:spPr>
          <a:xfrm>
            <a:off x="4253215" y="3367005"/>
            <a:ext cx="1096875" cy="338554"/>
          </a:xfrm>
          <a:prstGeom prst="rect">
            <a:avLst/>
          </a:prstGeom>
          <a:noFill/>
        </p:spPr>
        <p:txBody>
          <a:bodyPr wrap="none" rtlCol="0">
            <a:spAutoFit/>
          </a:bodyPr>
          <a:lstStyle/>
          <a:p>
            <a:pPr algn="ctr"/>
            <a:r>
              <a:rPr lang="en-US" altLang="ja-JP" sz="1600" b="1" u="none" dirty="0" smtClean="0">
                <a:solidFill>
                  <a:schemeClr val="bg1"/>
                </a:solidFill>
                <a:latin typeface="+mn-lt"/>
              </a:rPr>
              <a:t>Fullerene</a:t>
            </a:r>
            <a:endParaRPr kumimoji="1" lang="ja-JP" altLang="en-US" sz="1600" b="1" u="none" dirty="0">
              <a:solidFill>
                <a:schemeClr val="bg1"/>
              </a:solidFill>
              <a:latin typeface="+mn-lt"/>
            </a:endParaRPr>
          </a:p>
        </p:txBody>
      </p:sp>
      <p:sp>
        <p:nvSpPr>
          <p:cNvPr id="21" name="テキスト ボックス 20"/>
          <p:cNvSpPr txBox="1"/>
          <p:nvPr/>
        </p:nvSpPr>
        <p:spPr>
          <a:xfrm>
            <a:off x="6954002" y="4807725"/>
            <a:ext cx="629199" cy="338554"/>
          </a:xfrm>
          <a:prstGeom prst="rect">
            <a:avLst/>
          </a:prstGeom>
          <a:noFill/>
        </p:spPr>
        <p:txBody>
          <a:bodyPr wrap="none" rtlCol="0">
            <a:spAutoFit/>
          </a:bodyPr>
          <a:lstStyle/>
          <a:p>
            <a:r>
              <a:rPr kumimoji="1" lang="en-US" altLang="ja-JP" sz="1600" b="1" u="none" dirty="0" smtClean="0">
                <a:latin typeface="+mn-lt"/>
              </a:rPr>
              <a:t>CNH</a:t>
            </a:r>
            <a:endParaRPr kumimoji="1" lang="ja-JP" altLang="en-US" sz="1600" b="1" u="none" dirty="0">
              <a:latin typeface="+mn-lt"/>
            </a:endParaRPr>
          </a:p>
        </p:txBody>
      </p:sp>
    </p:spTree>
    <p:extLst>
      <p:ext uri="{BB962C8B-B14F-4D97-AF65-F5344CB8AC3E}">
        <p14:creationId xmlns:p14="http://schemas.microsoft.com/office/powerpoint/2010/main" val="13811854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Paint Heater</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18</a:t>
            </a:fld>
            <a:endParaRPr lang="en-US" altLang="ja-JP" dirty="0"/>
          </a:p>
        </p:txBody>
      </p:sp>
      <p:graphicFrame>
        <p:nvGraphicFramePr>
          <p:cNvPr id="5" name="表 4"/>
          <p:cNvGraphicFramePr>
            <a:graphicFrameLocks noGrp="1"/>
          </p:cNvGraphicFramePr>
          <p:nvPr>
            <p:extLst>
              <p:ext uri="{D42A27DB-BD31-4B8C-83A1-F6EECF244321}">
                <p14:modId xmlns:p14="http://schemas.microsoft.com/office/powerpoint/2010/main" val="1624645668"/>
              </p:ext>
            </p:extLst>
          </p:nvPr>
        </p:nvGraphicFramePr>
        <p:xfrm>
          <a:off x="170094" y="1122657"/>
          <a:ext cx="8788218" cy="3285992"/>
        </p:xfrm>
        <a:graphic>
          <a:graphicData uri="http://schemas.openxmlformats.org/drawingml/2006/table">
            <a:tbl>
              <a:tblPr firstRow="1" bandRow="1">
                <a:tableStyleId>{5940675A-B579-460E-94D1-54222C63F5DA}</a:tableStyleId>
              </a:tblPr>
              <a:tblGrid>
                <a:gridCol w="2075154"/>
                <a:gridCol w="3560646"/>
                <a:gridCol w="3152418"/>
              </a:tblGrid>
              <a:tr h="430927">
                <a:tc>
                  <a:txBody>
                    <a:bodyPr/>
                    <a:lstStyle/>
                    <a:p>
                      <a:pPr algn="ctr"/>
                      <a:r>
                        <a:rPr kumimoji="1" lang="en-US" altLang="ja-JP" sz="1400" dirty="0" smtClean="0">
                          <a:latin typeface="Arial"/>
                          <a:cs typeface="Arial"/>
                        </a:rPr>
                        <a:t>Objectives</a:t>
                      </a:r>
                      <a:endParaRPr kumimoji="1" lang="ja-JP" altLang="en-US" sz="1400" dirty="0">
                        <a:latin typeface="Arial"/>
                        <a:cs typeface="Arial"/>
                      </a:endParaRPr>
                    </a:p>
                  </a:txBody>
                  <a:tcPr/>
                </a:tc>
                <a:tc>
                  <a:txBody>
                    <a:bodyPr/>
                    <a:lstStyle/>
                    <a:p>
                      <a:pPr algn="ctr"/>
                      <a:r>
                        <a:rPr kumimoji="1" lang="en-US" altLang="ja-JP" sz="1400" dirty="0" smtClean="0">
                          <a:latin typeface="Arial"/>
                          <a:cs typeface="Arial"/>
                        </a:rPr>
                        <a:t>Technology</a:t>
                      </a:r>
                      <a:endParaRPr kumimoji="1" lang="ja-JP" altLang="en-US" sz="1400" dirty="0">
                        <a:latin typeface="Arial"/>
                        <a:cs typeface="Arial"/>
                      </a:endParaRPr>
                    </a:p>
                  </a:txBody>
                  <a:tcPr/>
                </a:tc>
                <a:tc>
                  <a:txBody>
                    <a:bodyPr/>
                    <a:lstStyle/>
                    <a:p>
                      <a:pPr algn="ctr"/>
                      <a:r>
                        <a:rPr kumimoji="1" lang="en-US" altLang="ja-JP" sz="1400" dirty="0" smtClean="0">
                          <a:latin typeface="Arial"/>
                          <a:cs typeface="Arial"/>
                        </a:rPr>
                        <a:t>Present</a:t>
                      </a:r>
                      <a:r>
                        <a:rPr kumimoji="1" lang="en-US" altLang="ja-JP" sz="1400" baseline="0" dirty="0" smtClean="0">
                          <a:latin typeface="Arial"/>
                          <a:cs typeface="Arial"/>
                        </a:rPr>
                        <a:t> Position</a:t>
                      </a:r>
                      <a:endParaRPr kumimoji="1" lang="ja-JP" altLang="en-US" sz="1400" dirty="0">
                        <a:latin typeface="Arial"/>
                        <a:cs typeface="Arial"/>
                      </a:endParaRPr>
                    </a:p>
                  </a:txBody>
                  <a:tcPr/>
                </a:tc>
              </a:tr>
              <a:tr h="1168043">
                <a:tc>
                  <a:txBody>
                    <a:bodyPr/>
                    <a:lstStyle/>
                    <a:p>
                      <a:pPr marL="126000" indent="-126000">
                        <a:lnSpc>
                          <a:spcPct val="120000"/>
                        </a:lnSpc>
                        <a:buFont typeface="+mj-lt"/>
                        <a:buAutoNum type="arabicPeriod"/>
                      </a:pPr>
                      <a:r>
                        <a:rPr kumimoji="1" lang="en-US" altLang="ja-JP" sz="1400" dirty="0" smtClean="0">
                          <a:latin typeface="Arial"/>
                          <a:cs typeface="Arial"/>
                        </a:rPr>
                        <a:t>Flat and</a:t>
                      </a:r>
                      <a:r>
                        <a:rPr kumimoji="1" lang="en-US" altLang="ja-JP" sz="1400" baseline="0" dirty="0" smtClean="0">
                          <a:latin typeface="Arial"/>
                          <a:cs typeface="Arial"/>
                        </a:rPr>
                        <a:t> 3D surfaces</a:t>
                      </a:r>
                      <a:endParaRPr kumimoji="1" lang="en-US" altLang="ja-JP" sz="1400" dirty="0" smtClean="0">
                        <a:latin typeface="Arial"/>
                        <a:cs typeface="Arial"/>
                      </a:endParaRPr>
                    </a:p>
                    <a:p>
                      <a:pPr marL="126000" indent="-126000">
                        <a:lnSpc>
                          <a:spcPct val="120000"/>
                        </a:lnSpc>
                        <a:buFont typeface="+mj-lt"/>
                        <a:buAutoNum type="arabicPeriod"/>
                      </a:pPr>
                      <a:r>
                        <a:rPr kumimoji="1" lang="en-US" altLang="ja-JP" sz="1400" dirty="0" smtClean="0">
                          <a:latin typeface="Arial"/>
                          <a:cs typeface="Arial"/>
                        </a:rPr>
                        <a:t>Stable heat generation</a:t>
                      </a:r>
                    </a:p>
                    <a:p>
                      <a:pPr marL="126000" indent="-126000">
                        <a:lnSpc>
                          <a:spcPct val="120000"/>
                        </a:lnSpc>
                        <a:buFont typeface="+mj-lt"/>
                        <a:buAutoNum type="arabicPeriod"/>
                      </a:pPr>
                      <a:r>
                        <a:rPr kumimoji="1" lang="en-US" altLang="ja-JP" sz="1400" dirty="0" smtClean="0">
                          <a:latin typeface="Arial"/>
                          <a:cs typeface="Arial"/>
                        </a:rPr>
                        <a:t>Durable</a:t>
                      </a:r>
                      <a:r>
                        <a:rPr kumimoji="1" lang="en-US" altLang="ja-JP" sz="1400" baseline="0" dirty="0" smtClean="0">
                          <a:latin typeface="Arial"/>
                          <a:cs typeface="Arial"/>
                        </a:rPr>
                        <a:t> electrodes</a:t>
                      </a:r>
                      <a:endParaRPr kumimoji="1" lang="ja-JP" altLang="en-US" sz="1400" dirty="0">
                        <a:latin typeface="Arial"/>
                        <a:cs typeface="Arial"/>
                      </a:endParaRPr>
                    </a:p>
                  </a:txBody>
                  <a:tcPr/>
                </a:tc>
                <a:tc>
                  <a:txBody>
                    <a:bodyPr/>
                    <a:lstStyle/>
                    <a:p>
                      <a:pPr marL="285750" indent="-285750">
                        <a:buFont typeface="Wingdings" charset="2"/>
                        <a:buChar char="ü"/>
                      </a:pPr>
                      <a:r>
                        <a:rPr kumimoji="1" lang="en-US" altLang="ja-JP" sz="1400" dirty="0" smtClean="0">
                          <a:latin typeface="Arial"/>
                          <a:cs typeface="Arial"/>
                        </a:rPr>
                        <a:t>Homogeneous CNT dispersion solution &amp; ink</a:t>
                      </a:r>
                    </a:p>
                    <a:p>
                      <a:pPr marL="285750" indent="-285750">
                        <a:buFont typeface="Wingdings" charset="2"/>
                        <a:buChar char="ü"/>
                      </a:pPr>
                      <a:r>
                        <a:rPr kumimoji="1" lang="en-US" altLang="ja-JP" sz="1400" dirty="0" smtClean="0">
                          <a:latin typeface="Arial"/>
                          <a:cs typeface="Arial"/>
                        </a:rPr>
                        <a:t>MWCNTs / SWCNTs</a:t>
                      </a:r>
                    </a:p>
                    <a:p>
                      <a:pPr marL="285750" indent="-285750">
                        <a:buFont typeface="Wingdings" charset="2"/>
                        <a:buChar char="ü"/>
                      </a:pPr>
                      <a:r>
                        <a:rPr kumimoji="1" lang="en-US" altLang="ja-JP" sz="1400" dirty="0" smtClean="0">
                          <a:latin typeface="Arial"/>
                          <a:cs typeface="Arial"/>
                        </a:rPr>
                        <a:t>Non-Transparent heater</a:t>
                      </a:r>
                    </a:p>
                    <a:p>
                      <a:pPr marL="285750" indent="-285750">
                        <a:buFont typeface="Wingdings" charset="2"/>
                        <a:buChar char="ü"/>
                      </a:pPr>
                      <a:r>
                        <a:rPr kumimoji="1" lang="en-US" altLang="ja-JP" sz="1400" dirty="0" smtClean="0">
                          <a:latin typeface="+mn-lt"/>
                          <a:cs typeface="Arial"/>
                        </a:rPr>
                        <a:t>Thin &amp;</a:t>
                      </a:r>
                      <a:r>
                        <a:rPr kumimoji="1" lang="en-US" altLang="ja-JP" sz="1400" baseline="0" dirty="0" smtClean="0">
                          <a:latin typeface="+mn-lt"/>
                          <a:cs typeface="Arial"/>
                        </a:rPr>
                        <a:t> low energy consumption heaters for kitchen utensils, road, etc. </a:t>
                      </a:r>
                      <a:endParaRPr kumimoji="1" lang="en-US" altLang="ja-JP" sz="1400" dirty="0" smtClean="0">
                        <a:latin typeface="Arial"/>
                        <a:cs typeface="Arial"/>
                      </a:endParaRPr>
                    </a:p>
                    <a:p>
                      <a:pPr marL="285750" indent="-285750">
                        <a:buFont typeface="Wingdings" charset="2"/>
                        <a:buChar char="ü"/>
                      </a:pPr>
                      <a:endParaRPr kumimoji="1" lang="ja-JP" altLang="en-US" sz="1400" dirty="0">
                        <a:latin typeface="Arial"/>
                        <a:cs typeface="Arial"/>
                      </a:endParaRPr>
                    </a:p>
                  </a:txBody>
                  <a:tcPr/>
                </a:tc>
                <a:tc>
                  <a:txBody>
                    <a:bodyPr/>
                    <a:lstStyle/>
                    <a:p>
                      <a:pPr marL="285750" indent="-285750">
                        <a:buFont typeface="Wingdings" charset="2"/>
                        <a:buChar char="ü"/>
                      </a:pPr>
                      <a:r>
                        <a:rPr kumimoji="1" lang="en-US" altLang="ja-JP" sz="1400" dirty="0" smtClean="0">
                          <a:latin typeface="Arial"/>
                          <a:cs typeface="Arial"/>
                        </a:rPr>
                        <a:t>Low voltage drive</a:t>
                      </a:r>
                    </a:p>
                    <a:p>
                      <a:pPr marL="285750" indent="-285750">
                        <a:buFont typeface="Wingdings" charset="2"/>
                        <a:buChar char="ü"/>
                      </a:pPr>
                      <a:r>
                        <a:rPr kumimoji="1" lang="en-US" altLang="ja-JP" sz="1400" dirty="0" smtClean="0">
                          <a:latin typeface="Arial"/>
                          <a:cs typeface="Arial"/>
                        </a:rPr>
                        <a:t>Substrates: paper, plastic films, hard board</a:t>
                      </a:r>
                    </a:p>
                    <a:p>
                      <a:pPr marL="285750" indent="-285750">
                        <a:buFont typeface="Wingdings" charset="2"/>
                        <a:buChar char="ü"/>
                      </a:pPr>
                      <a:r>
                        <a:rPr kumimoji="1" lang="en-US" altLang="ja-JP" sz="1400" dirty="0" smtClean="0">
                          <a:latin typeface="Arial"/>
                          <a:cs typeface="Arial"/>
                        </a:rPr>
                        <a:t>Homogeneous</a:t>
                      </a:r>
                      <a:r>
                        <a:rPr kumimoji="1" lang="en-US" altLang="ja-JP" sz="1400" baseline="0" dirty="0" smtClean="0">
                          <a:latin typeface="Arial"/>
                          <a:cs typeface="Arial"/>
                        </a:rPr>
                        <a:t>  3D heating (</a:t>
                      </a:r>
                      <a:r>
                        <a:rPr kumimoji="1" lang="en-US" altLang="ja-JP" sz="1400" i="1" baseline="0" dirty="0" smtClean="0">
                          <a:latin typeface="Arial"/>
                          <a:cs typeface="Arial"/>
                        </a:rPr>
                        <a:t>World First</a:t>
                      </a:r>
                      <a:r>
                        <a:rPr kumimoji="1" lang="en-US" altLang="ja-JP" sz="1400" baseline="0" dirty="0" smtClean="0">
                          <a:latin typeface="Arial"/>
                          <a:cs typeface="Arial"/>
                        </a:rPr>
                        <a:t>)</a:t>
                      </a:r>
                      <a:endParaRPr kumimoji="1" lang="en-US" altLang="ja-JP" sz="1400" dirty="0" smtClean="0">
                        <a:latin typeface="Arial"/>
                        <a:cs typeface="Arial"/>
                      </a:endParaRPr>
                    </a:p>
                    <a:p>
                      <a:pPr marL="285750" indent="-285750">
                        <a:buFont typeface="Wingdings" charset="2"/>
                        <a:buChar char="ü"/>
                      </a:pPr>
                      <a:endParaRPr kumimoji="1" lang="ja-JP" altLang="en-US" sz="1400" dirty="0">
                        <a:latin typeface="Arial"/>
                        <a:cs typeface="Arial"/>
                      </a:endParaRPr>
                    </a:p>
                  </a:txBody>
                  <a:tcPr/>
                </a:tc>
              </a:tr>
              <a:tr h="1270105">
                <a:tc>
                  <a:txBody>
                    <a:bodyPr/>
                    <a:lstStyle/>
                    <a:p>
                      <a:pPr marL="126000" indent="-126000">
                        <a:buFont typeface="+mj-lt"/>
                        <a:buAutoNum type="arabicPeriod" startAt="4"/>
                      </a:pPr>
                      <a:r>
                        <a:rPr kumimoji="1" lang="en-US" altLang="ja-JP" sz="1400" dirty="0" smtClean="0">
                          <a:latin typeface="Arial"/>
                          <a:cs typeface="Arial"/>
                        </a:rPr>
                        <a:t>Light</a:t>
                      </a:r>
                      <a:r>
                        <a:rPr kumimoji="1" lang="en-US" altLang="ja-JP" sz="1400" baseline="0" dirty="0" smtClean="0">
                          <a:latin typeface="Arial"/>
                          <a:cs typeface="Arial"/>
                        </a:rPr>
                        <a:t> transmitting</a:t>
                      </a:r>
                      <a:endParaRPr kumimoji="1" lang="en-US" altLang="ja-JP" sz="1400" dirty="0" smtClean="0">
                        <a:latin typeface="Arial"/>
                        <a:cs typeface="Arial"/>
                      </a:endParaRPr>
                    </a:p>
                    <a:p>
                      <a:pPr marL="0" indent="0">
                        <a:buFont typeface="+mj-lt"/>
                        <a:buNone/>
                      </a:pPr>
                      <a:endParaRPr kumimoji="1" lang="ja-JP" altLang="en-US" sz="1400" dirty="0">
                        <a:latin typeface="Arial"/>
                        <a:cs typeface="Arial"/>
                      </a:endParaRPr>
                    </a:p>
                  </a:txBody>
                  <a:tcPr/>
                </a:tc>
                <a:tc>
                  <a:txBody>
                    <a:bodyPr/>
                    <a:lstStyle/>
                    <a:p>
                      <a:pPr marL="285750" indent="-285750">
                        <a:buFont typeface="Wingdings" charset="2"/>
                        <a:buChar char="ü"/>
                      </a:pPr>
                      <a:r>
                        <a:rPr kumimoji="1" lang="en-US" altLang="ja-JP" sz="1400" dirty="0" smtClean="0">
                          <a:latin typeface="Arial"/>
                          <a:cs typeface="Arial"/>
                        </a:rPr>
                        <a:t>Transparent heaters</a:t>
                      </a:r>
                    </a:p>
                    <a:p>
                      <a:pPr marL="285750" indent="-285750">
                        <a:buFont typeface="Wingdings" charset="2"/>
                        <a:buChar char="ü"/>
                      </a:pPr>
                      <a:r>
                        <a:rPr kumimoji="1" lang="en-US" altLang="ja-JP" sz="1400" dirty="0" smtClean="0">
                          <a:latin typeface="Arial"/>
                          <a:cs typeface="Arial"/>
                        </a:rPr>
                        <a:t>Application to traffic signals</a:t>
                      </a:r>
                    </a:p>
                    <a:p>
                      <a:pPr marL="285750" indent="-285750">
                        <a:buFont typeface="Wingdings" charset="2"/>
                        <a:buChar char="ü"/>
                      </a:pPr>
                      <a:r>
                        <a:rPr kumimoji="1" lang="en-US" altLang="ja-JP" sz="1400" dirty="0" smtClean="0">
                          <a:latin typeface="Arial"/>
                          <a:cs typeface="Arial"/>
                        </a:rPr>
                        <a:t>Application to all weather cover for surveillance camera </a:t>
                      </a:r>
                    </a:p>
                  </a:txBody>
                  <a:tcPr/>
                </a:tc>
                <a:tc>
                  <a:txBody>
                    <a:bodyPr/>
                    <a:lstStyle/>
                    <a:p>
                      <a:pPr marL="285750" indent="-285750">
                        <a:buFont typeface="Wingdings" charset="2"/>
                        <a:buChar char="ü"/>
                      </a:pPr>
                      <a:r>
                        <a:rPr kumimoji="1" lang="en-US" altLang="ja-JP" sz="1400" dirty="0" smtClean="0">
                          <a:latin typeface="Arial"/>
                          <a:cs typeface="Arial"/>
                        </a:rPr>
                        <a:t>Traffic signal cover: In-situ test on</a:t>
                      </a:r>
                      <a:r>
                        <a:rPr kumimoji="1" lang="en-US" altLang="ja-JP" sz="1400" baseline="0" dirty="0" smtClean="0">
                          <a:latin typeface="Arial"/>
                          <a:cs typeface="Arial"/>
                        </a:rPr>
                        <a:t> load</a:t>
                      </a:r>
                    </a:p>
                    <a:p>
                      <a:pPr marL="285750" indent="-285750">
                        <a:buFont typeface="Wingdings" charset="2"/>
                        <a:buChar char="ü"/>
                      </a:pPr>
                      <a:r>
                        <a:rPr kumimoji="1" lang="en-US" altLang="ja-JP" sz="1400" baseline="0" dirty="0" smtClean="0">
                          <a:latin typeface="Arial"/>
                          <a:cs typeface="Arial"/>
                        </a:rPr>
                        <a:t>Sample making: hemisphere shape heater</a:t>
                      </a:r>
                    </a:p>
                    <a:p>
                      <a:pPr marL="285750" indent="-285750">
                        <a:buFont typeface="Wingdings" charset="2"/>
                        <a:buChar char="ü"/>
                      </a:pPr>
                      <a:r>
                        <a:rPr kumimoji="1" lang="en-US" altLang="ja-JP" sz="1400" baseline="0" dirty="0" smtClean="0">
                          <a:latin typeface="Arial"/>
                          <a:cs typeface="Arial"/>
                        </a:rPr>
                        <a:t>Baby milk heater with battery</a:t>
                      </a:r>
                      <a:endParaRPr kumimoji="1" lang="en-US" altLang="ja-JP" sz="1400" dirty="0" smtClean="0">
                        <a:latin typeface="Arial"/>
                        <a:cs typeface="Arial"/>
                      </a:endParaRPr>
                    </a:p>
                  </a:txBody>
                  <a:tcPr/>
                </a:tc>
              </a:tr>
            </a:tbl>
          </a:graphicData>
        </a:graphic>
      </p:graphicFrame>
    </p:spTree>
    <p:extLst>
      <p:ext uri="{BB962C8B-B14F-4D97-AF65-F5344CB8AC3E}">
        <p14:creationId xmlns:p14="http://schemas.microsoft.com/office/powerpoint/2010/main" val="23734579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p:cNvSpPr txBox="1"/>
          <p:nvPr/>
        </p:nvSpPr>
        <p:spPr>
          <a:xfrm>
            <a:off x="4670037" y="785423"/>
            <a:ext cx="4455066" cy="1384995"/>
          </a:xfrm>
          <a:prstGeom prst="rect">
            <a:avLst/>
          </a:prstGeom>
          <a:solidFill>
            <a:srgbClr val="FCFFAA"/>
          </a:solidFill>
          <a:ln w="28575" cmpd="sng">
            <a:solidFill>
              <a:srgbClr val="FF0000"/>
            </a:solidFill>
          </a:ln>
        </p:spPr>
        <p:txBody>
          <a:bodyPr wrap="none" rtlCol="0">
            <a:spAutoFit/>
          </a:bodyPr>
          <a:lstStyle/>
          <a:p>
            <a:pPr marL="171450" indent="-171450">
              <a:buFont typeface="Wingdings" charset="2"/>
              <a:buChar char="ü"/>
            </a:pPr>
            <a:r>
              <a:rPr lang="en-US" altLang="ja-JP" sz="1200" b="1" u="none" dirty="0" smtClean="0">
                <a:latin typeface="Times New Roman"/>
                <a:cs typeface="Times New Roman"/>
              </a:rPr>
              <a:t>Correspond to Japan Police Dept. Spec. for traffic signal cover</a:t>
            </a:r>
            <a:br>
              <a:rPr lang="en-US" altLang="ja-JP" sz="1200" b="1" u="none" dirty="0" smtClean="0">
                <a:latin typeface="Times New Roman"/>
                <a:cs typeface="Times New Roman"/>
              </a:rPr>
            </a:br>
            <a:r>
              <a:rPr lang="en-US" altLang="ja-JP" sz="1200" b="1" u="none" dirty="0" smtClean="0">
                <a:latin typeface="Times New Roman"/>
                <a:cs typeface="Times New Roman"/>
              </a:rPr>
              <a:t>(Ver. 3) </a:t>
            </a:r>
          </a:p>
          <a:p>
            <a:pPr marL="171450" indent="-171450">
              <a:buFont typeface="Wingdings" charset="2"/>
              <a:buChar char="ü"/>
            </a:pPr>
            <a:r>
              <a:rPr lang="en-US" altLang="ja-JP" sz="1200" b="1" u="none" dirty="0" smtClean="0">
                <a:latin typeface="Times New Roman"/>
                <a:cs typeface="Times New Roman"/>
              </a:rPr>
              <a:t>Light Transmittance (minimum) : Pass</a:t>
            </a:r>
            <a:br>
              <a:rPr lang="en-US" altLang="ja-JP" sz="1200" b="1" u="none" dirty="0" smtClean="0">
                <a:latin typeface="Times New Roman"/>
                <a:cs typeface="Times New Roman"/>
              </a:rPr>
            </a:br>
            <a:r>
              <a:rPr lang="en-US" altLang="ja-JP" sz="1200" b="1" u="none" dirty="0" smtClean="0">
                <a:latin typeface="Times New Roman"/>
                <a:cs typeface="Times New Roman"/>
              </a:rPr>
              <a:t>Green: 360 cd, Yellow: 720 cd, Red: 360 cd</a:t>
            </a:r>
          </a:p>
          <a:p>
            <a:pPr marL="171450" indent="-171450">
              <a:buFont typeface="Wingdings" charset="2"/>
              <a:buChar char="ü"/>
            </a:pPr>
            <a:r>
              <a:rPr lang="en-US" altLang="ja-JP" sz="1200" b="1" u="none" dirty="0" smtClean="0">
                <a:latin typeface="Times New Roman"/>
                <a:cs typeface="Times New Roman"/>
              </a:rPr>
              <a:t>Phantom Ratio (reflection ratio) : Pass</a:t>
            </a:r>
          </a:p>
          <a:p>
            <a:pPr marL="171450" indent="-171450">
              <a:buFont typeface="Wingdings" charset="2"/>
              <a:buChar char="ü"/>
            </a:pPr>
            <a:r>
              <a:rPr lang="en-US" altLang="ja-JP" sz="1200" b="1" u="none" dirty="0" smtClean="0">
                <a:latin typeface="Times New Roman"/>
                <a:cs typeface="Times New Roman"/>
              </a:rPr>
              <a:t>Energy supply: DC 24 ~ 100V</a:t>
            </a:r>
          </a:p>
          <a:p>
            <a:pPr marL="171450" indent="-171450">
              <a:buFont typeface="Wingdings" charset="2"/>
              <a:buChar char="ü"/>
            </a:pPr>
            <a:r>
              <a:rPr lang="en-US" altLang="ja-JP" sz="1200" b="1" u="none" dirty="0" smtClean="0">
                <a:latin typeface="Times New Roman"/>
                <a:cs typeface="Times New Roman"/>
              </a:rPr>
              <a:t>Freeze-thaw performance is tested in field</a:t>
            </a:r>
          </a:p>
        </p:txBody>
      </p:sp>
      <p:pic>
        <p:nvPicPr>
          <p:cNvPr id="22" name="図 21" descr="スクリーンショット 2017-07-06 13.36.50.png"/>
          <p:cNvPicPr>
            <a:picLocks noChangeAspect="1"/>
          </p:cNvPicPr>
          <p:nvPr/>
        </p:nvPicPr>
        <p:blipFill>
          <a:blip r:embed="rId2" cstate="email">
            <a:extLst>
              <a:ext uri="{BEBA8EAE-BF5A-486C-A8C5-ECC9F3942E4B}">
                <a14:imgProps xmlns:a14="http://schemas.microsoft.com/office/drawing/2010/main">
                  <a14:imgLayer r:embed="rId3">
                    <a14:imgEffect>
                      <a14:backgroundRemoval t="0" b="98537" l="0" r="94964"/>
                    </a14:imgEffect>
                  </a14:imgLayer>
                </a14:imgProps>
              </a:ext>
              <a:ext uri="{28A0092B-C50C-407E-A947-70E740481C1C}">
                <a14:useLocalDpi xmlns:a14="http://schemas.microsoft.com/office/drawing/2010/main"/>
              </a:ext>
            </a:extLst>
          </a:blip>
          <a:stretch>
            <a:fillRect/>
          </a:stretch>
        </p:blipFill>
        <p:spPr>
          <a:xfrm>
            <a:off x="6284066" y="3257116"/>
            <a:ext cx="667969" cy="985134"/>
          </a:xfrm>
          <a:prstGeom prst="rect">
            <a:avLst/>
          </a:prstGeom>
        </p:spPr>
      </p:pic>
      <p:sp>
        <p:nvSpPr>
          <p:cNvPr id="2" name="タイトル 1"/>
          <p:cNvSpPr>
            <a:spLocks noGrp="1"/>
          </p:cNvSpPr>
          <p:nvPr>
            <p:ph type="title"/>
          </p:nvPr>
        </p:nvSpPr>
        <p:spPr/>
        <p:txBody>
          <a:bodyPr/>
          <a:lstStyle/>
          <a:p>
            <a:r>
              <a:rPr kumimoji="1" lang="en-US" altLang="ja-JP" dirty="0" smtClean="0"/>
              <a:t>CNT Paint Heater (HeatNex</a:t>
            </a:r>
            <a:r>
              <a:rPr kumimoji="1" lang="en-US" altLang="ja-JP" baseline="30000" dirty="0" smtClean="0"/>
              <a:t>Ⓡ</a:t>
            </a:r>
            <a:r>
              <a:rPr kumimoji="1" lang="en-US" altLang="ja-JP" dirty="0" smtClean="0"/>
              <a:t>)</a:t>
            </a:r>
            <a:endParaRPr kumimoji="1" lang="ja-JP" altLang="en-US" dirty="0"/>
          </a:p>
        </p:txBody>
      </p:sp>
      <p:sp>
        <p:nvSpPr>
          <p:cNvPr id="3" name="フッター プレースホルダー 2"/>
          <p:cNvSpPr>
            <a:spLocks noGrp="1"/>
          </p:cNvSpPr>
          <p:nvPr>
            <p:ph type="ftr" sz="quarter" idx="11"/>
          </p:nvPr>
        </p:nvSpPr>
        <p:spPr/>
        <p:txBody>
          <a:bodyPr/>
          <a:lstStyle/>
          <a:p>
            <a:r>
              <a:rPr kumimoji="1" lang="en-US" altLang="ja-JP" dirty="0" smtClean="0"/>
              <a:t>Confidential</a:t>
            </a:r>
            <a:endParaRPr kumimoji="1" lang="ja-JP" altLang="en-US" dirty="0"/>
          </a:p>
        </p:txBody>
      </p:sp>
      <p:sp>
        <p:nvSpPr>
          <p:cNvPr id="4" name="スライド番号プレースホルダー 3"/>
          <p:cNvSpPr>
            <a:spLocks noGrp="1"/>
          </p:cNvSpPr>
          <p:nvPr>
            <p:ph type="sldNum" sz="quarter" idx="12"/>
          </p:nvPr>
        </p:nvSpPr>
        <p:spPr/>
        <p:txBody>
          <a:bodyPr/>
          <a:lstStyle/>
          <a:p>
            <a:fld id="{555FFBAC-CD5B-6547-B904-93FB9741B567}" type="slidenum">
              <a:rPr kumimoji="1" lang="ja-JP" altLang="en-US" smtClean="0"/>
              <a:t>19</a:t>
            </a:fld>
            <a:endParaRPr kumimoji="1" lang="ja-JP" altLang="en-US"/>
          </a:p>
        </p:txBody>
      </p:sp>
      <p:pic>
        <p:nvPicPr>
          <p:cNvPr id="5" name="図 4" descr="スクリーンショット 2017-07-06 13.10.3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8007" y="4690434"/>
            <a:ext cx="2238929" cy="1090388"/>
          </a:xfrm>
          <a:prstGeom prst="rect">
            <a:avLst/>
          </a:prstGeom>
        </p:spPr>
      </p:pic>
      <p:pic>
        <p:nvPicPr>
          <p:cNvPr id="6" name="図 5" descr="スクリーンショット 2017-07-06 13.11.2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96936" y="4690434"/>
            <a:ext cx="1382189" cy="1197500"/>
          </a:xfrm>
          <a:prstGeom prst="rect">
            <a:avLst/>
          </a:prstGeom>
        </p:spPr>
      </p:pic>
      <p:sp>
        <p:nvSpPr>
          <p:cNvPr id="7" name="テキスト ボックス 6"/>
          <p:cNvSpPr txBox="1"/>
          <p:nvPr/>
        </p:nvSpPr>
        <p:spPr>
          <a:xfrm>
            <a:off x="1106112" y="6018070"/>
            <a:ext cx="1239091" cy="307777"/>
          </a:xfrm>
          <a:prstGeom prst="rect">
            <a:avLst/>
          </a:prstGeom>
          <a:noFill/>
        </p:spPr>
        <p:txBody>
          <a:bodyPr wrap="none" rtlCol="0">
            <a:spAutoFit/>
          </a:bodyPr>
          <a:lstStyle/>
          <a:p>
            <a:r>
              <a:rPr lang="en-US" altLang="ja-JP" sz="1400" b="1" u="none" dirty="0" smtClean="0">
                <a:latin typeface="Arial"/>
                <a:cs typeface="Arial"/>
              </a:rPr>
              <a:t>Paper Types</a:t>
            </a:r>
            <a:endParaRPr kumimoji="1" lang="ja-JP" altLang="en-US" sz="1400" b="1" u="none" dirty="0">
              <a:latin typeface="Arial"/>
              <a:cs typeface="Arial"/>
            </a:endParaRPr>
          </a:p>
        </p:txBody>
      </p:sp>
      <p:pic>
        <p:nvPicPr>
          <p:cNvPr id="8" name="図 7" descr="IMG_0715.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5400000">
            <a:off x="3518834" y="2917358"/>
            <a:ext cx="1325651" cy="1458323"/>
          </a:xfrm>
          <a:prstGeom prst="rect">
            <a:avLst/>
          </a:prstGeom>
          <a:ln>
            <a:noFill/>
          </a:ln>
          <a:effectLst>
            <a:softEdge rad="112500"/>
          </a:effectLst>
        </p:spPr>
      </p:pic>
      <p:sp>
        <p:nvSpPr>
          <p:cNvPr id="9" name="テキスト ボックス 8"/>
          <p:cNvSpPr txBox="1"/>
          <p:nvPr/>
        </p:nvSpPr>
        <p:spPr>
          <a:xfrm>
            <a:off x="2855350" y="6018070"/>
            <a:ext cx="1236236" cy="307777"/>
          </a:xfrm>
          <a:prstGeom prst="rect">
            <a:avLst/>
          </a:prstGeom>
          <a:noFill/>
        </p:spPr>
        <p:txBody>
          <a:bodyPr wrap="none" rtlCol="0">
            <a:spAutoFit/>
          </a:bodyPr>
          <a:lstStyle/>
          <a:p>
            <a:pPr algn="ctr"/>
            <a:r>
              <a:rPr lang="en-US" altLang="ja-JP" sz="1400" b="1" u="none" dirty="0" smtClean="0">
                <a:latin typeface="Arial"/>
                <a:cs typeface="Arial"/>
              </a:rPr>
              <a:t>Paint Heater</a:t>
            </a:r>
          </a:p>
        </p:txBody>
      </p:sp>
      <p:sp>
        <p:nvSpPr>
          <p:cNvPr id="11" name="ストライプ矢印 10"/>
          <p:cNvSpPr/>
          <p:nvPr/>
        </p:nvSpPr>
        <p:spPr>
          <a:xfrm rot="18834941">
            <a:off x="2902365" y="4172201"/>
            <a:ext cx="588312" cy="361755"/>
          </a:xfrm>
          <a:prstGeom prst="stripedRightArrow">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cxnSp>
        <p:nvCxnSpPr>
          <p:cNvPr id="13" name="直線コネクタ 12"/>
          <p:cNvCxnSpPr/>
          <p:nvPr/>
        </p:nvCxnSpPr>
        <p:spPr>
          <a:xfrm>
            <a:off x="590475" y="1016256"/>
            <a:ext cx="33423" cy="5001814"/>
          </a:xfrm>
          <a:prstGeom prst="line">
            <a:avLst/>
          </a:prstGeom>
          <a:ln w="381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flipH="1">
            <a:off x="623898" y="5959844"/>
            <a:ext cx="8062903" cy="33421"/>
          </a:xfrm>
          <a:prstGeom prst="line">
            <a:avLst/>
          </a:prstGeom>
          <a:ln w="381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4587391" y="6018070"/>
            <a:ext cx="1031051" cy="307777"/>
          </a:xfrm>
          <a:prstGeom prst="rect">
            <a:avLst/>
          </a:prstGeom>
          <a:noFill/>
        </p:spPr>
        <p:txBody>
          <a:bodyPr wrap="none" rtlCol="0">
            <a:spAutoFit/>
          </a:bodyPr>
          <a:lstStyle/>
          <a:p>
            <a:pPr algn="ctr"/>
            <a:r>
              <a:rPr lang="en-US" altLang="ja-JP" sz="1400" b="1" u="none" dirty="0" smtClean="0">
                <a:latin typeface="Arial"/>
                <a:cs typeface="Arial"/>
              </a:rPr>
              <a:t>3D Heater</a:t>
            </a:r>
          </a:p>
        </p:txBody>
      </p:sp>
      <p:sp>
        <p:nvSpPr>
          <p:cNvPr id="19" name="テキスト ボックス 18"/>
          <p:cNvSpPr txBox="1"/>
          <p:nvPr/>
        </p:nvSpPr>
        <p:spPr>
          <a:xfrm>
            <a:off x="4397725" y="6257038"/>
            <a:ext cx="846180" cy="307777"/>
          </a:xfrm>
          <a:prstGeom prst="rect">
            <a:avLst/>
          </a:prstGeom>
          <a:noFill/>
        </p:spPr>
        <p:txBody>
          <a:bodyPr wrap="none" rtlCol="0">
            <a:spAutoFit/>
          </a:bodyPr>
          <a:lstStyle/>
          <a:p>
            <a:pPr algn="ctr"/>
            <a:r>
              <a:rPr lang="en-US" altLang="ja-JP" sz="1400" b="1" u="none" dirty="0" smtClean="0">
                <a:solidFill>
                  <a:srgbClr val="0000FF"/>
                </a:solidFill>
                <a:latin typeface="Times New Roman"/>
                <a:ea typeface="HGS明朝E"/>
                <a:cs typeface="Times New Roman"/>
              </a:rPr>
              <a:t>Progress</a:t>
            </a:r>
          </a:p>
        </p:txBody>
      </p:sp>
      <p:sp>
        <p:nvSpPr>
          <p:cNvPr id="20" name="テキスト ボックス 19"/>
          <p:cNvSpPr txBox="1"/>
          <p:nvPr/>
        </p:nvSpPr>
        <p:spPr>
          <a:xfrm rot="16200000">
            <a:off x="-903634" y="3036634"/>
            <a:ext cx="2493566" cy="307777"/>
          </a:xfrm>
          <a:prstGeom prst="rect">
            <a:avLst/>
          </a:prstGeom>
          <a:noFill/>
        </p:spPr>
        <p:txBody>
          <a:bodyPr wrap="none" rtlCol="0">
            <a:spAutoFit/>
          </a:bodyPr>
          <a:lstStyle/>
          <a:p>
            <a:pPr algn="ctr"/>
            <a:r>
              <a:rPr lang="en-US" altLang="ja-JP" sz="1400" b="1" u="none" dirty="0" smtClean="0">
                <a:solidFill>
                  <a:srgbClr val="0000FF"/>
                </a:solidFill>
                <a:latin typeface="Times New Roman"/>
                <a:cs typeface="Times New Roman"/>
              </a:rPr>
              <a:t>Applications in Market Places</a:t>
            </a:r>
          </a:p>
        </p:txBody>
      </p:sp>
      <p:pic>
        <p:nvPicPr>
          <p:cNvPr id="21" name="図 20" descr="スクリーンショット 2017-07-06 13.31.31.png"/>
          <p:cNvPicPr>
            <a:picLocks noChangeAspect="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6302832" y="3598831"/>
            <a:ext cx="977166" cy="939033"/>
          </a:xfrm>
          <a:prstGeom prst="rect">
            <a:avLst/>
          </a:prstGeom>
        </p:spPr>
      </p:pic>
      <p:pic>
        <p:nvPicPr>
          <p:cNvPr id="24" name="図 23" descr="スクリーンショット 2017-07-06 13.35.21.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49883" y="3518618"/>
            <a:ext cx="880211" cy="760477"/>
          </a:xfrm>
          <a:prstGeom prst="rect">
            <a:avLst/>
          </a:prstGeom>
          <a:ln>
            <a:noFill/>
          </a:ln>
          <a:effectLst>
            <a:outerShdw blurRad="292100" dist="139700" dir="2700000" algn="tl" rotWithShape="0">
              <a:srgbClr val="333333">
                <a:alpha val="65000"/>
              </a:srgbClr>
            </a:outerShdw>
          </a:effectLst>
        </p:spPr>
      </p:pic>
      <p:pic>
        <p:nvPicPr>
          <p:cNvPr id="25" name="図 24" descr="スクリーンショット 2017-07-06 13.40.33.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987057" y="4392442"/>
            <a:ext cx="906453" cy="791421"/>
          </a:xfrm>
          <a:prstGeom prst="rect">
            <a:avLst/>
          </a:prstGeom>
        </p:spPr>
      </p:pic>
      <p:pic>
        <p:nvPicPr>
          <p:cNvPr id="26" name="図 25" descr="スクリーンショット 2017-07-06 13.41.21.png"/>
          <p:cNvPicPr>
            <a:picLocks noChangeAspect="1"/>
          </p:cNvPicPr>
          <p:nvPr/>
        </p:nvPicPr>
        <p:blipFill>
          <a:blip r:embed="rId11" cstate="email">
            <a:extLst>
              <a:ext uri="{BEBA8EAE-BF5A-486C-A8C5-ECC9F3942E4B}">
                <a14:imgProps xmlns:a14="http://schemas.microsoft.com/office/drawing/2010/main">
                  <a14:imgLayer r:embed="rId12">
                    <a14:imgEffect>
                      <a14:backgroundRemoval t="2062" b="100000" l="0" r="99667"/>
                    </a14:imgEffect>
                  </a14:imgLayer>
                </a14:imgProps>
              </a:ext>
              <a:ext uri="{28A0092B-C50C-407E-A947-70E740481C1C}">
                <a14:useLocalDpi xmlns:a14="http://schemas.microsoft.com/office/drawing/2010/main"/>
              </a:ext>
            </a:extLst>
          </a:blip>
          <a:stretch>
            <a:fillRect/>
          </a:stretch>
        </p:blipFill>
        <p:spPr>
          <a:xfrm rot="12931951">
            <a:off x="7045149" y="4190393"/>
            <a:ext cx="1017080" cy="657712"/>
          </a:xfrm>
          <a:prstGeom prst="rect">
            <a:avLst/>
          </a:prstGeom>
        </p:spPr>
      </p:pic>
      <p:sp>
        <p:nvSpPr>
          <p:cNvPr id="28" name="テキスト ボックス 27"/>
          <p:cNvSpPr txBox="1"/>
          <p:nvPr/>
        </p:nvSpPr>
        <p:spPr>
          <a:xfrm>
            <a:off x="6490210" y="6016581"/>
            <a:ext cx="1910424" cy="307777"/>
          </a:xfrm>
          <a:prstGeom prst="rect">
            <a:avLst/>
          </a:prstGeom>
          <a:noFill/>
        </p:spPr>
        <p:txBody>
          <a:bodyPr wrap="none" rtlCol="0">
            <a:spAutoFit/>
          </a:bodyPr>
          <a:lstStyle/>
          <a:p>
            <a:pPr algn="ctr"/>
            <a:r>
              <a:rPr lang="en-US" altLang="ja-JP" sz="1400" b="1" u="none" dirty="0" smtClean="0">
                <a:latin typeface="Arial"/>
                <a:cs typeface="Arial"/>
              </a:rPr>
              <a:t>Further applications</a:t>
            </a:r>
          </a:p>
        </p:txBody>
      </p:sp>
      <p:pic>
        <p:nvPicPr>
          <p:cNvPr id="30" name="図 29" descr="スクリーンショット 2017-07-06 13.02.04.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734390" y="2180654"/>
            <a:ext cx="1952410" cy="1130739"/>
          </a:xfrm>
          <a:prstGeom prst="rect">
            <a:avLst/>
          </a:prstGeom>
          <a:ln>
            <a:noFill/>
          </a:ln>
          <a:effectLst>
            <a:softEdge rad="112500"/>
          </a:effectLst>
        </p:spPr>
      </p:pic>
      <p:sp>
        <p:nvSpPr>
          <p:cNvPr id="31" name="ストライプ矢印 30"/>
          <p:cNvSpPr/>
          <p:nvPr/>
        </p:nvSpPr>
        <p:spPr>
          <a:xfrm>
            <a:off x="5278443" y="3377455"/>
            <a:ext cx="652923" cy="371186"/>
          </a:xfrm>
          <a:prstGeom prst="stripedRightArrow">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32" name="テキスト ボックス 31"/>
          <p:cNvSpPr txBox="1"/>
          <p:nvPr/>
        </p:nvSpPr>
        <p:spPr>
          <a:xfrm>
            <a:off x="6589430" y="3194724"/>
            <a:ext cx="2374869" cy="276999"/>
          </a:xfrm>
          <a:prstGeom prst="rect">
            <a:avLst/>
          </a:prstGeom>
          <a:noFill/>
        </p:spPr>
        <p:txBody>
          <a:bodyPr wrap="none" rtlCol="0">
            <a:spAutoFit/>
          </a:bodyPr>
          <a:lstStyle/>
          <a:p>
            <a:pPr algn="ctr"/>
            <a:r>
              <a:rPr lang="en-US" altLang="ja-JP" sz="1200" b="1" u="none" dirty="0" smtClean="0">
                <a:solidFill>
                  <a:srgbClr val="0000FF"/>
                </a:solidFill>
                <a:latin typeface="Times New Roman"/>
                <a:cs typeface="Times New Roman"/>
              </a:rPr>
              <a:t>Luke warm robot hand &amp; fingers</a:t>
            </a:r>
          </a:p>
        </p:txBody>
      </p:sp>
      <p:pic>
        <p:nvPicPr>
          <p:cNvPr id="33" name="図 32" descr="スクリーンショット 2017-07-06 13.56.22.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35039" y="3155475"/>
            <a:ext cx="2054700" cy="1027350"/>
          </a:xfrm>
          <a:prstGeom prst="rect">
            <a:avLst/>
          </a:prstGeom>
        </p:spPr>
      </p:pic>
      <p:sp>
        <p:nvSpPr>
          <p:cNvPr id="34" name="上矢印 33"/>
          <p:cNvSpPr/>
          <p:nvPr/>
        </p:nvSpPr>
        <p:spPr>
          <a:xfrm>
            <a:off x="1537462" y="4324457"/>
            <a:ext cx="295733" cy="279779"/>
          </a:xfrm>
          <a:prstGeom prst="upArrow">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35" name="テキスト ボックス 34"/>
          <p:cNvSpPr txBox="1"/>
          <p:nvPr/>
        </p:nvSpPr>
        <p:spPr>
          <a:xfrm>
            <a:off x="683158" y="4072832"/>
            <a:ext cx="1898627" cy="276999"/>
          </a:xfrm>
          <a:prstGeom prst="rect">
            <a:avLst/>
          </a:prstGeom>
          <a:noFill/>
        </p:spPr>
        <p:txBody>
          <a:bodyPr wrap="none" rtlCol="0">
            <a:spAutoFit/>
          </a:bodyPr>
          <a:lstStyle/>
          <a:p>
            <a:pPr algn="ctr"/>
            <a:r>
              <a:rPr lang="en-US" altLang="ja-JP" sz="1200" b="1" u="none" dirty="0" smtClean="0">
                <a:solidFill>
                  <a:srgbClr val="0000FF"/>
                </a:solidFill>
                <a:latin typeface="Times New Roman"/>
                <a:cs typeface="Times New Roman"/>
              </a:rPr>
              <a:t>Laminate thin flat heaters</a:t>
            </a:r>
          </a:p>
        </p:txBody>
      </p:sp>
      <p:pic>
        <p:nvPicPr>
          <p:cNvPr id="12" name="図 11" descr="スクリーンショット 2017-07-06 15.18.31.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60865" y="779668"/>
            <a:ext cx="1728874" cy="1263408"/>
          </a:xfrm>
          <a:prstGeom prst="rect">
            <a:avLst/>
          </a:prstGeom>
        </p:spPr>
      </p:pic>
      <p:sp>
        <p:nvSpPr>
          <p:cNvPr id="36" name="上矢印 35"/>
          <p:cNvSpPr/>
          <p:nvPr/>
        </p:nvSpPr>
        <p:spPr>
          <a:xfrm>
            <a:off x="1537462" y="2751812"/>
            <a:ext cx="295733" cy="279779"/>
          </a:xfrm>
          <a:prstGeom prst="upArrow">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37" name="テキスト ボックス 36"/>
          <p:cNvSpPr txBox="1"/>
          <p:nvPr/>
        </p:nvSpPr>
        <p:spPr>
          <a:xfrm>
            <a:off x="683398" y="2085407"/>
            <a:ext cx="2262158" cy="523220"/>
          </a:xfrm>
          <a:prstGeom prst="rect">
            <a:avLst/>
          </a:prstGeom>
          <a:noFill/>
        </p:spPr>
        <p:txBody>
          <a:bodyPr wrap="none" rtlCol="0">
            <a:spAutoFit/>
          </a:bodyPr>
          <a:lstStyle/>
          <a:p>
            <a:pPr algn="ctr"/>
            <a:r>
              <a:rPr lang="en-US" altLang="ja-JP" sz="1400" b="1" u="none" dirty="0" smtClean="0">
                <a:solidFill>
                  <a:srgbClr val="0000FF"/>
                </a:solidFill>
                <a:latin typeface="Times New Roman"/>
                <a:cs typeface="Times New Roman"/>
              </a:rPr>
              <a:t>Transparent Heating Sheet </a:t>
            </a:r>
          </a:p>
          <a:p>
            <a:pPr algn="ctr"/>
            <a:r>
              <a:rPr lang="en-US" altLang="ja-JP" sz="1400" b="1" u="none" dirty="0" smtClean="0">
                <a:solidFill>
                  <a:srgbClr val="0000FF"/>
                </a:solidFill>
                <a:latin typeface="Times New Roman"/>
                <a:cs typeface="Times New Roman"/>
              </a:rPr>
              <a:t>for traffic signal</a:t>
            </a:r>
          </a:p>
        </p:txBody>
      </p:sp>
      <p:sp>
        <p:nvSpPr>
          <p:cNvPr id="38" name="テキスト ボックス 37"/>
          <p:cNvSpPr txBox="1"/>
          <p:nvPr/>
        </p:nvSpPr>
        <p:spPr>
          <a:xfrm>
            <a:off x="3741662" y="4181989"/>
            <a:ext cx="864339" cy="276999"/>
          </a:xfrm>
          <a:prstGeom prst="rect">
            <a:avLst/>
          </a:prstGeom>
          <a:noFill/>
        </p:spPr>
        <p:txBody>
          <a:bodyPr wrap="none" rtlCol="0">
            <a:spAutoFit/>
          </a:bodyPr>
          <a:lstStyle/>
          <a:p>
            <a:pPr algn="ctr"/>
            <a:r>
              <a:rPr lang="en-US" altLang="ja-JP" sz="1200" b="1" u="none" dirty="0" smtClean="0">
                <a:solidFill>
                  <a:srgbClr val="0000FF"/>
                </a:solidFill>
                <a:latin typeface="Times New Roman"/>
                <a:cs typeface="Times New Roman"/>
              </a:rPr>
              <a:t>3D Heater</a:t>
            </a:r>
          </a:p>
        </p:txBody>
      </p:sp>
      <p:sp>
        <p:nvSpPr>
          <p:cNvPr id="40" name="テキスト ボックス 39"/>
          <p:cNvSpPr txBox="1"/>
          <p:nvPr/>
        </p:nvSpPr>
        <p:spPr>
          <a:xfrm>
            <a:off x="6338360" y="4448135"/>
            <a:ext cx="955385" cy="276999"/>
          </a:xfrm>
          <a:prstGeom prst="rect">
            <a:avLst/>
          </a:prstGeom>
          <a:noFill/>
        </p:spPr>
        <p:txBody>
          <a:bodyPr wrap="none" rtlCol="0">
            <a:spAutoFit/>
          </a:bodyPr>
          <a:lstStyle/>
          <a:p>
            <a:pPr algn="ctr"/>
            <a:r>
              <a:rPr lang="en-US" altLang="ja-JP" sz="1200" b="1" u="none" dirty="0" smtClean="0">
                <a:solidFill>
                  <a:srgbClr val="0000FF"/>
                </a:solidFill>
                <a:latin typeface="Times New Roman"/>
                <a:cs typeface="Times New Roman"/>
              </a:rPr>
              <a:t>Milk heater</a:t>
            </a:r>
          </a:p>
        </p:txBody>
      </p:sp>
      <p:pic>
        <p:nvPicPr>
          <p:cNvPr id="41" name="図 40" descr="スクリーンショット 2017-07-06 13.41.21.png"/>
          <p:cNvPicPr>
            <a:picLocks noChangeAspect="1"/>
          </p:cNvPicPr>
          <p:nvPr/>
        </p:nvPicPr>
        <p:blipFill>
          <a:blip r:embed="rId11" cstate="email">
            <a:extLst>
              <a:ext uri="{BEBA8EAE-BF5A-486C-A8C5-ECC9F3942E4B}">
                <a14:imgProps xmlns:a14="http://schemas.microsoft.com/office/drawing/2010/main">
                  <a14:imgLayer r:embed="rId16">
                    <a14:imgEffect>
                      <a14:backgroundRemoval t="2062" b="100000" l="0" r="99667"/>
                    </a14:imgEffect>
                  </a14:imgLayer>
                </a14:imgProps>
              </a:ext>
              <a:ext uri="{28A0092B-C50C-407E-A947-70E740481C1C}">
                <a14:useLocalDpi xmlns:a14="http://schemas.microsoft.com/office/drawing/2010/main"/>
              </a:ext>
            </a:extLst>
          </a:blip>
          <a:stretch>
            <a:fillRect/>
          </a:stretch>
        </p:blipFill>
        <p:spPr>
          <a:xfrm rot="7796151" flipH="1">
            <a:off x="5570660" y="4381477"/>
            <a:ext cx="1017080" cy="657712"/>
          </a:xfrm>
          <a:prstGeom prst="rect">
            <a:avLst/>
          </a:prstGeom>
        </p:spPr>
      </p:pic>
      <p:pic>
        <p:nvPicPr>
          <p:cNvPr id="14" name="図 13" descr="スクリーンショット 2017-07-07 10.37.44.png"/>
          <p:cNvPicPr>
            <a:picLocks noChangeAspect="1"/>
          </p:cNvPicPr>
          <p:nvPr/>
        </p:nvPicPr>
        <p:blipFill>
          <a:blip r:embed="rId17" cstate="email">
            <a:extLst>
              <a:ext uri="{BEBA8EAE-BF5A-486C-A8C5-ECC9F3942E4B}">
                <a14:imgProps xmlns:a14="http://schemas.microsoft.com/office/drawing/2010/main">
                  <a14:imgLayer r:embed="rId18">
                    <a14:imgEffect>
                      <a14:backgroundRemoval t="3279" b="100000" l="962" r="100000"/>
                    </a14:imgEffect>
                  </a14:imgLayer>
                </a14:imgProps>
              </a:ext>
              <a:ext uri="{28A0092B-C50C-407E-A947-70E740481C1C}">
                <a14:useLocalDpi xmlns:a14="http://schemas.microsoft.com/office/drawing/2010/main"/>
              </a:ext>
            </a:extLst>
          </a:blip>
          <a:stretch>
            <a:fillRect/>
          </a:stretch>
        </p:blipFill>
        <p:spPr>
          <a:xfrm rot="16200000">
            <a:off x="5353626" y="4873801"/>
            <a:ext cx="730163" cy="428269"/>
          </a:xfrm>
          <a:prstGeom prst="rect">
            <a:avLst/>
          </a:prstGeom>
        </p:spPr>
      </p:pic>
      <p:sp>
        <p:nvSpPr>
          <p:cNvPr id="42" name="テキスト ボックス 41"/>
          <p:cNvSpPr txBox="1"/>
          <p:nvPr/>
        </p:nvSpPr>
        <p:spPr>
          <a:xfrm>
            <a:off x="1112034" y="5718791"/>
            <a:ext cx="1626292" cy="276999"/>
          </a:xfrm>
          <a:prstGeom prst="rect">
            <a:avLst/>
          </a:prstGeom>
          <a:noFill/>
        </p:spPr>
        <p:txBody>
          <a:bodyPr wrap="none" rtlCol="0">
            <a:spAutoFit/>
          </a:bodyPr>
          <a:lstStyle/>
          <a:p>
            <a:pPr algn="ctr"/>
            <a:r>
              <a:rPr lang="en-US" altLang="ja-JP" sz="1200" b="1" u="none" dirty="0" smtClean="0">
                <a:solidFill>
                  <a:srgbClr val="0000FF"/>
                </a:solidFill>
                <a:latin typeface="Times New Roman"/>
                <a:cs typeface="Times New Roman"/>
              </a:rPr>
              <a:t>HeatNex</a:t>
            </a:r>
            <a:r>
              <a:rPr lang="en-US" altLang="ja-JP" sz="1200" b="1" u="none" baseline="30000" dirty="0" smtClean="0">
                <a:solidFill>
                  <a:srgbClr val="0000FF"/>
                </a:solidFill>
                <a:latin typeface="Times New Roman"/>
                <a:cs typeface="Times New Roman"/>
              </a:rPr>
              <a:t>Ⓡ </a:t>
            </a:r>
            <a:r>
              <a:rPr lang="en-US" altLang="ja-JP" sz="1200" b="1" u="none" dirty="0" smtClean="0">
                <a:solidFill>
                  <a:srgbClr val="0000FF"/>
                </a:solidFill>
                <a:latin typeface="Times New Roman"/>
                <a:cs typeface="Times New Roman"/>
              </a:rPr>
              <a:t> Paper type</a:t>
            </a:r>
          </a:p>
        </p:txBody>
      </p:sp>
      <p:pic>
        <p:nvPicPr>
          <p:cNvPr id="16" name="図 15" descr="スクリーンショット 2018-03-05 17.15.30.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V="1">
            <a:off x="3184772" y="731082"/>
            <a:ext cx="1458323" cy="1449573"/>
          </a:xfrm>
          <a:prstGeom prst="rect">
            <a:avLst/>
          </a:prstGeom>
        </p:spPr>
      </p:pic>
      <p:sp>
        <p:nvSpPr>
          <p:cNvPr id="44" name="ストライプ矢印 43"/>
          <p:cNvSpPr/>
          <p:nvPr/>
        </p:nvSpPr>
        <p:spPr>
          <a:xfrm>
            <a:off x="2598546" y="1484587"/>
            <a:ext cx="564818" cy="373915"/>
          </a:xfrm>
          <a:prstGeom prst="stripedRightArrow">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45" name="ストライプ矢印 44"/>
          <p:cNvSpPr/>
          <p:nvPr/>
        </p:nvSpPr>
        <p:spPr>
          <a:xfrm rot="16200000">
            <a:off x="3895906" y="2687123"/>
            <a:ext cx="391362" cy="373915"/>
          </a:xfrm>
          <a:prstGeom prst="stripedRightArrow">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46" name="テキスト ボックス 45"/>
          <p:cNvSpPr txBox="1"/>
          <p:nvPr/>
        </p:nvSpPr>
        <p:spPr>
          <a:xfrm>
            <a:off x="3124200" y="2175577"/>
            <a:ext cx="1996072" cy="523220"/>
          </a:xfrm>
          <a:prstGeom prst="rect">
            <a:avLst/>
          </a:prstGeom>
          <a:noFill/>
        </p:spPr>
        <p:txBody>
          <a:bodyPr wrap="none" rtlCol="0">
            <a:spAutoFit/>
          </a:bodyPr>
          <a:lstStyle/>
          <a:p>
            <a:pPr algn="ctr"/>
            <a:r>
              <a:rPr lang="en-US" altLang="ja-JP" sz="1400" b="1" u="none" dirty="0" smtClean="0">
                <a:solidFill>
                  <a:srgbClr val="0000FF"/>
                </a:solidFill>
                <a:latin typeface="Times New Roman"/>
                <a:cs typeface="Times New Roman"/>
              </a:rPr>
              <a:t>Security Camera Cover</a:t>
            </a:r>
          </a:p>
          <a:p>
            <a:pPr algn="ctr"/>
            <a:r>
              <a:rPr lang="en-US" altLang="ja-JP" sz="1400" b="1" u="none" dirty="0" smtClean="0">
                <a:solidFill>
                  <a:srgbClr val="0000FF"/>
                </a:solidFill>
                <a:latin typeface="Times New Roman"/>
                <a:cs typeface="Times New Roman"/>
              </a:rPr>
              <a:t>With Heater </a:t>
            </a:r>
          </a:p>
        </p:txBody>
      </p:sp>
    </p:spTree>
    <p:extLst>
      <p:ext uri="{BB962C8B-B14F-4D97-AF65-F5344CB8AC3E}">
        <p14:creationId xmlns:p14="http://schemas.microsoft.com/office/powerpoint/2010/main" val="40411692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Successful Nano </a:t>
            </a:r>
            <a:r>
              <a:rPr lang="en-US" altLang="ja-JP" dirty="0" smtClean="0"/>
              <a:t>Biz</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2</a:t>
            </a:fld>
            <a:endParaRPr lang="en-US" altLang="ja-JP" dirty="0"/>
          </a:p>
        </p:txBody>
      </p:sp>
      <p:pic>
        <p:nvPicPr>
          <p:cNvPr id="5" name="図 4" descr="スクリーンショット 2018-06-01 15.41.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1700" y="889000"/>
            <a:ext cx="2972056" cy="2247900"/>
          </a:xfrm>
          <a:prstGeom prst="rect">
            <a:avLst/>
          </a:prstGeom>
        </p:spPr>
      </p:pic>
      <p:pic>
        <p:nvPicPr>
          <p:cNvPr id="6" name="図 5" descr="スクリーンショット 2018-06-01 15.40.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25" y="889000"/>
            <a:ext cx="2908300" cy="2247900"/>
          </a:xfrm>
          <a:prstGeom prst="rect">
            <a:avLst/>
          </a:prstGeom>
        </p:spPr>
      </p:pic>
      <p:pic>
        <p:nvPicPr>
          <p:cNvPr id="7" name="図 6" descr="スクリーンショット 2018-06-01 15.42.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125" y="3470275"/>
            <a:ext cx="2806700" cy="2413000"/>
          </a:xfrm>
          <a:prstGeom prst="rect">
            <a:avLst/>
          </a:prstGeom>
        </p:spPr>
      </p:pic>
      <p:pic>
        <p:nvPicPr>
          <p:cNvPr id="8" name="図 7" descr="スクリーンショット 2018-06-01 15.43.5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1700" y="3495675"/>
            <a:ext cx="3314700" cy="2387600"/>
          </a:xfrm>
          <a:prstGeom prst="rect">
            <a:avLst/>
          </a:prstGeom>
        </p:spPr>
      </p:pic>
    </p:spTree>
    <p:extLst>
      <p:ext uri="{BB962C8B-B14F-4D97-AF65-F5344CB8AC3E}">
        <p14:creationId xmlns:p14="http://schemas.microsoft.com/office/powerpoint/2010/main" val="32994870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CNT Resin Composite</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20</a:t>
            </a:fld>
            <a:endParaRPr lang="en-US" altLang="ja-JP" dirty="0"/>
          </a:p>
        </p:txBody>
      </p:sp>
      <p:sp>
        <p:nvSpPr>
          <p:cNvPr id="5" name="正方形/長方形 4"/>
          <p:cNvSpPr/>
          <p:nvPr/>
        </p:nvSpPr>
        <p:spPr>
          <a:xfrm>
            <a:off x="457200" y="1096818"/>
            <a:ext cx="3779982" cy="2366818"/>
          </a:xfrm>
          <a:prstGeom prst="rect">
            <a:avLst/>
          </a:prstGeom>
          <a:solidFill>
            <a:srgbClr val="FCFFA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6" name="テキスト ボックス 5"/>
          <p:cNvSpPr txBox="1"/>
          <p:nvPr/>
        </p:nvSpPr>
        <p:spPr>
          <a:xfrm>
            <a:off x="1833090" y="1108364"/>
            <a:ext cx="1039668" cy="338554"/>
          </a:xfrm>
          <a:prstGeom prst="rect">
            <a:avLst/>
          </a:prstGeom>
          <a:noFill/>
        </p:spPr>
        <p:txBody>
          <a:bodyPr wrap="none" rtlCol="0">
            <a:spAutoFit/>
          </a:bodyPr>
          <a:lstStyle/>
          <a:p>
            <a:pPr algn="ctr"/>
            <a:r>
              <a:rPr kumimoji="1" lang="en-US" altLang="ja-JP" sz="1600" b="1" dirty="0" smtClean="0">
                <a:latin typeface="Arial"/>
                <a:cs typeface="Arial"/>
              </a:rPr>
              <a:t>BEFORE</a:t>
            </a:r>
            <a:endParaRPr kumimoji="1" lang="ja-JP" altLang="en-US" sz="1600" b="1" dirty="0">
              <a:latin typeface="Arial"/>
              <a:cs typeface="Arial"/>
            </a:endParaRPr>
          </a:p>
        </p:txBody>
      </p:sp>
      <p:sp>
        <p:nvSpPr>
          <p:cNvPr id="7" name="テキスト ボックス 6"/>
          <p:cNvSpPr txBox="1"/>
          <p:nvPr/>
        </p:nvSpPr>
        <p:spPr>
          <a:xfrm>
            <a:off x="457200" y="1427687"/>
            <a:ext cx="3786909" cy="1815882"/>
          </a:xfrm>
          <a:prstGeom prst="rect">
            <a:avLst/>
          </a:prstGeom>
          <a:noFill/>
        </p:spPr>
        <p:txBody>
          <a:bodyPr wrap="square" rtlCol="0">
            <a:spAutoFit/>
          </a:bodyPr>
          <a:lstStyle/>
          <a:p>
            <a:pPr marL="285750" indent="-285750">
              <a:buFont typeface="Wingdings" charset="2"/>
              <a:buChar char="ü"/>
            </a:pPr>
            <a:r>
              <a:rPr kumimoji="1" lang="en-US" altLang="ja-JP" sz="1400" b="1" u="none" dirty="0" smtClean="0">
                <a:latin typeface="Arial"/>
                <a:cs typeface="Arial"/>
              </a:rPr>
              <a:t>Resin composite is the first CNT application.</a:t>
            </a:r>
          </a:p>
          <a:p>
            <a:pPr marL="285750" indent="-285750">
              <a:buFont typeface="Wingdings" charset="2"/>
              <a:buChar char="ü"/>
            </a:pPr>
            <a:r>
              <a:rPr kumimoji="1" lang="en-US" altLang="ja-JP" sz="1400" b="1" u="none" dirty="0" smtClean="0">
                <a:latin typeface="Arial"/>
                <a:cs typeface="Arial"/>
              </a:rPr>
              <a:t>Facing the difficulty of non-uniform CNT distribution in resin.</a:t>
            </a:r>
          </a:p>
          <a:p>
            <a:pPr marL="285750" indent="-285750">
              <a:buFont typeface="Wingdings" charset="2"/>
              <a:buChar char="ü"/>
            </a:pPr>
            <a:r>
              <a:rPr kumimoji="1" lang="en-US" altLang="ja-JP" sz="1400" b="1" u="none" dirty="0" smtClean="0">
                <a:latin typeface="Arial"/>
                <a:cs typeface="Arial"/>
              </a:rPr>
              <a:t>Causing unexpected crack and mechanical failure.</a:t>
            </a:r>
            <a:endParaRPr lang="en-US" altLang="ja-JP" sz="1400" b="1" u="none" dirty="0" smtClean="0">
              <a:latin typeface="Arial"/>
              <a:cs typeface="Arial"/>
            </a:endParaRPr>
          </a:p>
          <a:p>
            <a:pPr marL="285750" indent="-285750">
              <a:buFont typeface="Wingdings" charset="2"/>
              <a:buChar char="ü"/>
            </a:pPr>
            <a:r>
              <a:rPr lang="en-US" altLang="ja-JP" sz="1400" b="1" u="none" dirty="0" smtClean="0">
                <a:latin typeface="Arial"/>
                <a:cs typeface="Arial"/>
              </a:rPr>
              <a:t>Only conductive carry-tray for electronics parts</a:t>
            </a:r>
            <a:endParaRPr kumimoji="1" lang="en-US" altLang="ja-JP" sz="1400" b="1" u="none" dirty="0" smtClean="0">
              <a:latin typeface="Arial"/>
              <a:cs typeface="Arial"/>
            </a:endParaRPr>
          </a:p>
        </p:txBody>
      </p:sp>
      <p:sp>
        <p:nvSpPr>
          <p:cNvPr id="8" name="正方形/長方形 7"/>
          <p:cNvSpPr/>
          <p:nvPr/>
        </p:nvSpPr>
        <p:spPr>
          <a:xfrm>
            <a:off x="4800600" y="1108364"/>
            <a:ext cx="3779982" cy="2355272"/>
          </a:xfrm>
          <a:prstGeom prst="rect">
            <a:avLst/>
          </a:prstGeom>
          <a:solidFill>
            <a:srgbClr val="CEFC9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9" name="テキスト ボックス 8"/>
          <p:cNvSpPr txBox="1"/>
          <p:nvPr/>
        </p:nvSpPr>
        <p:spPr>
          <a:xfrm>
            <a:off x="5383959" y="1119910"/>
            <a:ext cx="2624737" cy="338554"/>
          </a:xfrm>
          <a:prstGeom prst="rect">
            <a:avLst/>
          </a:prstGeom>
          <a:noFill/>
        </p:spPr>
        <p:txBody>
          <a:bodyPr wrap="none" rtlCol="0">
            <a:spAutoFit/>
          </a:bodyPr>
          <a:lstStyle/>
          <a:p>
            <a:pPr algn="ctr"/>
            <a:r>
              <a:rPr lang="en-US" altLang="ja-JP" sz="1600" b="1" dirty="0" smtClean="0">
                <a:latin typeface="Arial"/>
                <a:cs typeface="Arial"/>
              </a:rPr>
              <a:t>Siddarmark Introduces</a:t>
            </a:r>
            <a:r>
              <a:rPr lang="mr-IN" altLang="ja-JP" sz="1600" b="1" dirty="0" smtClean="0">
                <a:latin typeface="Arial"/>
                <a:cs typeface="Arial"/>
              </a:rPr>
              <a:t>…</a:t>
            </a:r>
            <a:endParaRPr kumimoji="1" lang="ja-JP" altLang="en-US" sz="1600" b="1" dirty="0">
              <a:latin typeface="Arial"/>
              <a:cs typeface="Arial"/>
            </a:endParaRPr>
          </a:p>
        </p:txBody>
      </p:sp>
      <p:sp>
        <p:nvSpPr>
          <p:cNvPr id="10" name="テキスト ボックス 9"/>
          <p:cNvSpPr txBox="1"/>
          <p:nvPr/>
        </p:nvSpPr>
        <p:spPr>
          <a:xfrm>
            <a:off x="4800600" y="1407484"/>
            <a:ext cx="3786909" cy="2031325"/>
          </a:xfrm>
          <a:prstGeom prst="rect">
            <a:avLst/>
          </a:prstGeom>
          <a:noFill/>
        </p:spPr>
        <p:txBody>
          <a:bodyPr wrap="square" rtlCol="0">
            <a:spAutoFit/>
          </a:bodyPr>
          <a:lstStyle/>
          <a:p>
            <a:pPr marL="285750" indent="-285750">
              <a:buFont typeface="Wingdings" charset="2"/>
              <a:buChar char="ü"/>
            </a:pPr>
            <a:r>
              <a:rPr kumimoji="1" lang="en-US" altLang="ja-JP" sz="1400" b="1" u="none" dirty="0" smtClean="0">
                <a:latin typeface="Arial"/>
                <a:cs typeface="Arial"/>
              </a:rPr>
              <a:t>Homogeneous CNT distribution in resin.</a:t>
            </a:r>
          </a:p>
          <a:p>
            <a:pPr marL="285750" indent="-285750">
              <a:buFont typeface="Wingdings" charset="2"/>
              <a:buChar char="ü"/>
            </a:pPr>
            <a:r>
              <a:rPr lang="en-US" altLang="ja-JP" sz="1400" b="1" u="none" dirty="0" smtClean="0">
                <a:latin typeface="Arial"/>
                <a:cs typeface="Arial"/>
              </a:rPr>
              <a:t>CNT-Nylon 66 composite, and others (PE, PP).</a:t>
            </a:r>
            <a:endParaRPr kumimoji="1" lang="en-US" altLang="ja-JP" sz="1400" b="1" u="none" dirty="0" smtClean="0">
              <a:latin typeface="Arial"/>
              <a:cs typeface="Arial"/>
            </a:endParaRPr>
          </a:p>
          <a:p>
            <a:pPr marL="285750" indent="-285750">
              <a:buFont typeface="Wingdings" charset="2"/>
              <a:buChar char="ü"/>
            </a:pPr>
            <a:r>
              <a:rPr lang="en-US" altLang="ja-JP" sz="1400" b="1" u="none" dirty="0" smtClean="0">
                <a:solidFill>
                  <a:srgbClr val="FF0000"/>
                </a:solidFill>
                <a:latin typeface="Arial"/>
                <a:cs typeface="Arial"/>
              </a:rPr>
              <a:t>No dust generated during processing or in-use; can be replaced from glass-fiber Nylon 66 composite.</a:t>
            </a:r>
          </a:p>
          <a:p>
            <a:pPr marL="285750" indent="-285750">
              <a:buFont typeface="Wingdings" charset="2"/>
              <a:buChar char="ü"/>
            </a:pPr>
            <a:r>
              <a:rPr lang="en-US" altLang="ja-JP" sz="1400" b="1" u="none" dirty="0" smtClean="0">
                <a:latin typeface="Arial"/>
                <a:cs typeface="Arial"/>
              </a:rPr>
              <a:t>Anti-static</a:t>
            </a:r>
            <a:endParaRPr lang="en-US" altLang="ja-JP" sz="1400" b="1" u="none" dirty="0">
              <a:latin typeface="Arial"/>
              <a:cs typeface="Arial"/>
            </a:endParaRPr>
          </a:p>
          <a:p>
            <a:pPr marL="285750" indent="-285750">
              <a:buFont typeface="Wingdings" charset="2"/>
              <a:buChar char="ü"/>
            </a:pPr>
            <a:r>
              <a:rPr lang="en-US" altLang="ja-JP" sz="1400" b="1" u="none" dirty="0" smtClean="0">
                <a:latin typeface="Arial"/>
                <a:cs typeface="Arial"/>
              </a:rPr>
              <a:t>Tougher &amp; Durable</a:t>
            </a:r>
          </a:p>
        </p:txBody>
      </p:sp>
      <p:pic>
        <p:nvPicPr>
          <p:cNvPr id="11" name="図 10" descr="20180425 ニッキトライ試作品.jpg"/>
          <p:cNvPicPr>
            <a:picLocks noChangeAspect="1"/>
          </p:cNvPicPr>
          <p:nvPr/>
        </p:nvPicPr>
        <p:blipFill rotWithShape="1">
          <a:blip r:embed="rId2">
            <a:extLst>
              <a:ext uri="{28A0092B-C50C-407E-A947-70E740481C1C}">
                <a14:useLocalDpi xmlns:a14="http://schemas.microsoft.com/office/drawing/2010/main" val="0"/>
              </a:ext>
            </a:extLst>
          </a:blip>
          <a:srcRect l="30053" t="14539" r="22074" b="19149"/>
          <a:stretch/>
        </p:blipFill>
        <p:spPr>
          <a:xfrm>
            <a:off x="770984" y="3664209"/>
            <a:ext cx="2078182" cy="2159000"/>
          </a:xfrm>
          <a:prstGeom prst="rect">
            <a:avLst/>
          </a:prstGeom>
        </p:spPr>
      </p:pic>
      <p:sp>
        <p:nvSpPr>
          <p:cNvPr id="12" name="テキスト ボックス 11"/>
          <p:cNvSpPr txBox="1"/>
          <p:nvPr/>
        </p:nvSpPr>
        <p:spPr>
          <a:xfrm>
            <a:off x="3010414" y="3675708"/>
            <a:ext cx="1783511" cy="276999"/>
          </a:xfrm>
          <a:prstGeom prst="rect">
            <a:avLst/>
          </a:prstGeom>
          <a:noFill/>
        </p:spPr>
        <p:txBody>
          <a:bodyPr wrap="none" rtlCol="0">
            <a:spAutoFit/>
          </a:bodyPr>
          <a:lstStyle/>
          <a:p>
            <a:r>
              <a:rPr kumimoji="1" lang="en-US" altLang="ja-JP" sz="1200" b="1" u="none" dirty="0" smtClean="0">
                <a:latin typeface="Arial"/>
                <a:cs typeface="Arial"/>
              </a:rPr>
              <a:t>CNT Nylon composite </a:t>
            </a:r>
            <a:endParaRPr kumimoji="1" lang="ja-JP" altLang="en-US" sz="1200" b="1" u="none" dirty="0">
              <a:latin typeface="Arial"/>
              <a:cs typeface="Arial"/>
            </a:endParaRPr>
          </a:p>
        </p:txBody>
      </p:sp>
      <p:sp>
        <p:nvSpPr>
          <p:cNvPr id="13" name="テキスト ボックス 12"/>
          <p:cNvSpPr txBox="1"/>
          <p:nvPr/>
        </p:nvSpPr>
        <p:spPr>
          <a:xfrm>
            <a:off x="3010414" y="3966607"/>
            <a:ext cx="5160387" cy="901785"/>
          </a:xfrm>
          <a:prstGeom prst="rect">
            <a:avLst/>
          </a:prstGeom>
          <a:noFill/>
        </p:spPr>
        <p:txBody>
          <a:bodyPr wrap="none" rtlCol="0">
            <a:spAutoFit/>
          </a:bodyPr>
          <a:lstStyle/>
          <a:p>
            <a:pPr marL="171450" indent="-171450">
              <a:lnSpc>
                <a:spcPct val="110000"/>
              </a:lnSpc>
              <a:buFont typeface="Wingdings" charset="2"/>
              <a:buChar char="ü"/>
            </a:pPr>
            <a:r>
              <a:rPr kumimoji="1" lang="en-US" altLang="ja-JP" sz="1200" b="1" u="none" dirty="0" smtClean="0">
                <a:latin typeface="Arial"/>
                <a:cs typeface="Arial"/>
              </a:rPr>
              <a:t>Nylon 66</a:t>
            </a:r>
          </a:p>
          <a:p>
            <a:pPr marL="171450" indent="-171450">
              <a:lnSpc>
                <a:spcPct val="110000"/>
              </a:lnSpc>
              <a:buFont typeface="Wingdings" charset="2"/>
              <a:buChar char="ü"/>
            </a:pPr>
            <a:r>
              <a:rPr lang="en-US" altLang="ja-JP" sz="1200" b="1" u="none" dirty="0" smtClean="0">
                <a:latin typeface="Arial"/>
                <a:cs typeface="Arial"/>
              </a:rPr>
              <a:t>Siddarmark’s low cost CNT Nylon composite</a:t>
            </a:r>
          </a:p>
          <a:p>
            <a:pPr marL="171450" indent="-171450">
              <a:lnSpc>
                <a:spcPct val="110000"/>
              </a:lnSpc>
              <a:buFont typeface="Wingdings" charset="2"/>
              <a:buChar char="ü"/>
            </a:pPr>
            <a:r>
              <a:rPr lang="en-US" altLang="ja-JP" sz="1200" b="1" u="none" dirty="0" smtClean="0">
                <a:latin typeface="Arial"/>
                <a:cs typeface="Arial"/>
              </a:rPr>
              <a:t>No dust like Glass fiber reinforced Nylon either molding nor using</a:t>
            </a:r>
          </a:p>
          <a:p>
            <a:pPr marL="171450" indent="-171450">
              <a:lnSpc>
                <a:spcPct val="110000"/>
              </a:lnSpc>
              <a:buFont typeface="Wingdings" charset="2"/>
              <a:buChar char="ü"/>
            </a:pPr>
            <a:r>
              <a:rPr lang="en-US" altLang="ja-JP" sz="1200" b="1" u="none" dirty="0" smtClean="0">
                <a:latin typeface="Arial"/>
                <a:cs typeface="Arial"/>
              </a:rPr>
              <a:t>Good to combine with CFGP to remove metal</a:t>
            </a:r>
          </a:p>
        </p:txBody>
      </p:sp>
      <p:sp>
        <p:nvSpPr>
          <p:cNvPr id="14" name="テキスト ボックス 13"/>
          <p:cNvSpPr txBox="1"/>
          <p:nvPr/>
        </p:nvSpPr>
        <p:spPr>
          <a:xfrm>
            <a:off x="2866222" y="4868392"/>
            <a:ext cx="2741920" cy="738664"/>
          </a:xfrm>
          <a:prstGeom prst="rect">
            <a:avLst/>
          </a:prstGeom>
          <a:noFill/>
        </p:spPr>
        <p:txBody>
          <a:bodyPr wrap="square" rtlCol="0">
            <a:spAutoFit/>
          </a:bodyPr>
          <a:lstStyle/>
          <a:p>
            <a:r>
              <a:rPr kumimoji="1" lang="en-US" altLang="ja-JP" sz="1400" b="1" u="none" dirty="0" smtClean="0">
                <a:solidFill>
                  <a:srgbClr val="0000FF"/>
                </a:solidFill>
                <a:latin typeface="Arial"/>
                <a:cs typeface="Arial"/>
              </a:rPr>
              <a:t>Fig. 1 About 10 mm diameter</a:t>
            </a:r>
            <a:r>
              <a:rPr lang="en-US" altLang="ja-JP" sz="1400" b="1" u="none" dirty="0">
                <a:solidFill>
                  <a:srgbClr val="0000FF"/>
                </a:solidFill>
                <a:latin typeface="Arial"/>
                <a:cs typeface="Arial"/>
              </a:rPr>
              <a:t> </a:t>
            </a:r>
            <a:r>
              <a:rPr lang="en-US" altLang="ja-JP" sz="1400" b="1" u="none" dirty="0" smtClean="0">
                <a:solidFill>
                  <a:srgbClr val="0000FF"/>
                </a:solidFill>
                <a:latin typeface="Arial"/>
                <a:cs typeface="Arial"/>
              </a:rPr>
              <a:t>gear for precision instrument (production trial) </a:t>
            </a:r>
            <a:r>
              <a:rPr lang="en-US" altLang="ja-JP" sz="1400" b="1" u="none" dirty="0">
                <a:solidFill>
                  <a:srgbClr val="0000FF"/>
                </a:solidFill>
                <a:latin typeface="Arial"/>
                <a:cs typeface="Arial"/>
              </a:rPr>
              <a:t>.</a:t>
            </a:r>
            <a:endParaRPr kumimoji="1" lang="ja-JP" altLang="en-US" sz="1400" b="1" u="none" dirty="0">
              <a:solidFill>
                <a:srgbClr val="0000FF"/>
              </a:solidFill>
              <a:latin typeface="Arial"/>
              <a:cs typeface="Arial"/>
            </a:endParaRPr>
          </a:p>
        </p:txBody>
      </p:sp>
    </p:spTree>
    <p:extLst>
      <p:ext uri="{BB962C8B-B14F-4D97-AF65-F5344CB8AC3E}">
        <p14:creationId xmlns:p14="http://schemas.microsoft.com/office/powerpoint/2010/main" val="16628855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CNT Metal Composite</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21</a:t>
            </a:fld>
            <a:endParaRPr lang="en-US" altLang="ja-JP" dirty="0"/>
          </a:p>
        </p:txBody>
      </p:sp>
      <p:pic>
        <p:nvPicPr>
          <p:cNvPr id="5" name="図 4" descr="スクリーンショット 2018-05-11 14.08.46.png"/>
          <p:cNvPicPr>
            <a:picLocks noChangeAspect="1"/>
          </p:cNvPicPr>
          <p:nvPr/>
        </p:nvPicPr>
        <p:blipFill rotWithShape="1">
          <a:blip r:embed="rId2">
            <a:extLst>
              <a:ext uri="{28A0092B-C50C-407E-A947-70E740481C1C}">
                <a14:useLocalDpi xmlns:a14="http://schemas.microsoft.com/office/drawing/2010/main" val="0"/>
              </a:ext>
            </a:extLst>
          </a:blip>
          <a:srcRect t="12770"/>
          <a:stretch/>
        </p:blipFill>
        <p:spPr>
          <a:xfrm>
            <a:off x="0" y="907218"/>
            <a:ext cx="9144000" cy="5112460"/>
          </a:xfrm>
          <a:prstGeom prst="rect">
            <a:avLst/>
          </a:prstGeom>
        </p:spPr>
      </p:pic>
      <p:sp>
        <p:nvSpPr>
          <p:cNvPr id="6" name="テキスト ボックス 5"/>
          <p:cNvSpPr txBox="1"/>
          <p:nvPr/>
        </p:nvSpPr>
        <p:spPr>
          <a:xfrm>
            <a:off x="5508358" y="5896039"/>
            <a:ext cx="2741920" cy="246221"/>
          </a:xfrm>
          <a:prstGeom prst="rect">
            <a:avLst/>
          </a:prstGeom>
          <a:noFill/>
        </p:spPr>
        <p:txBody>
          <a:bodyPr wrap="square" rtlCol="0">
            <a:spAutoFit/>
          </a:bodyPr>
          <a:lstStyle/>
          <a:p>
            <a:r>
              <a:rPr kumimoji="1" lang="en-US" altLang="ja-JP" sz="1000" b="1" u="none" dirty="0" smtClean="0">
                <a:solidFill>
                  <a:srgbClr val="0000FF"/>
                </a:solidFill>
                <a:latin typeface="Arial"/>
                <a:cs typeface="Arial"/>
              </a:rPr>
              <a:t>From Web  by Prof. Kondo at Osaka Univ.</a:t>
            </a:r>
            <a:endParaRPr kumimoji="1" lang="ja-JP" altLang="en-US" sz="1000" b="1" u="none" dirty="0">
              <a:solidFill>
                <a:srgbClr val="0000FF"/>
              </a:solidFill>
              <a:latin typeface="Arial"/>
              <a:cs typeface="Arial"/>
            </a:endParaRPr>
          </a:p>
        </p:txBody>
      </p:sp>
    </p:spTree>
    <p:extLst>
      <p:ext uri="{BB962C8B-B14F-4D97-AF65-F5344CB8AC3E}">
        <p14:creationId xmlns:p14="http://schemas.microsoft.com/office/powerpoint/2010/main" val="1904851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Al-CNT Mechanical Strength Change</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22</a:t>
            </a:fld>
            <a:endParaRPr lang="en-US" altLang="ja-JP" dirty="0"/>
          </a:p>
        </p:txBody>
      </p:sp>
      <p:pic>
        <p:nvPicPr>
          <p:cNvPr id="6" name="図 5" descr="スクリーンショット 2018-05-11 14.12.00.png"/>
          <p:cNvPicPr>
            <a:picLocks noChangeAspect="1"/>
          </p:cNvPicPr>
          <p:nvPr/>
        </p:nvPicPr>
        <p:blipFill rotWithShape="1">
          <a:blip r:embed="rId2">
            <a:extLst>
              <a:ext uri="{28A0092B-C50C-407E-A947-70E740481C1C}">
                <a14:useLocalDpi xmlns:a14="http://schemas.microsoft.com/office/drawing/2010/main" val="0"/>
              </a:ext>
            </a:extLst>
          </a:blip>
          <a:srcRect t="3715" r="46919"/>
          <a:stretch/>
        </p:blipFill>
        <p:spPr>
          <a:xfrm>
            <a:off x="1963551" y="783166"/>
            <a:ext cx="4813300" cy="4891315"/>
          </a:xfrm>
          <a:prstGeom prst="rect">
            <a:avLst/>
          </a:prstGeom>
        </p:spPr>
      </p:pic>
      <p:sp>
        <p:nvSpPr>
          <p:cNvPr id="7" name="テキスト ボックス 6"/>
          <p:cNvSpPr txBox="1"/>
          <p:nvPr/>
        </p:nvSpPr>
        <p:spPr>
          <a:xfrm>
            <a:off x="5644434" y="5896039"/>
            <a:ext cx="2741920" cy="246221"/>
          </a:xfrm>
          <a:prstGeom prst="rect">
            <a:avLst/>
          </a:prstGeom>
          <a:noFill/>
        </p:spPr>
        <p:txBody>
          <a:bodyPr wrap="square" rtlCol="0">
            <a:spAutoFit/>
          </a:bodyPr>
          <a:lstStyle/>
          <a:p>
            <a:r>
              <a:rPr kumimoji="1" lang="en-US" altLang="ja-JP" sz="1000" b="1" u="none" dirty="0" smtClean="0">
                <a:solidFill>
                  <a:srgbClr val="0000FF"/>
                </a:solidFill>
                <a:latin typeface="Arial"/>
                <a:cs typeface="Arial"/>
              </a:rPr>
              <a:t>From Web  by Prof. Kondo at Osaka Univ.</a:t>
            </a:r>
            <a:endParaRPr kumimoji="1" lang="ja-JP" altLang="en-US" sz="1000" b="1" u="none" dirty="0">
              <a:solidFill>
                <a:srgbClr val="0000FF"/>
              </a:solidFill>
              <a:latin typeface="Arial"/>
              <a:cs typeface="Arial"/>
            </a:endParaRPr>
          </a:p>
        </p:txBody>
      </p:sp>
    </p:spTree>
    <p:extLst>
      <p:ext uri="{BB962C8B-B14F-4D97-AF65-F5344CB8AC3E}">
        <p14:creationId xmlns:p14="http://schemas.microsoft.com/office/powerpoint/2010/main" val="8672594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CNT Yarn, Ribbon Sensors, Artificial Muscle </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23</a:t>
            </a:fld>
            <a:endParaRPr lang="en-US" altLang="ja-JP" dirty="0"/>
          </a:p>
        </p:txBody>
      </p:sp>
      <p:graphicFrame>
        <p:nvGraphicFramePr>
          <p:cNvPr id="5" name="表 4"/>
          <p:cNvGraphicFramePr>
            <a:graphicFrameLocks noGrp="1"/>
          </p:cNvGraphicFramePr>
          <p:nvPr>
            <p:extLst>
              <p:ext uri="{D42A27DB-BD31-4B8C-83A1-F6EECF244321}">
                <p14:modId xmlns:p14="http://schemas.microsoft.com/office/powerpoint/2010/main" val="3271927724"/>
              </p:ext>
            </p:extLst>
          </p:nvPr>
        </p:nvGraphicFramePr>
        <p:xfrm>
          <a:off x="34020" y="1016823"/>
          <a:ext cx="9052722" cy="3814207"/>
        </p:xfrm>
        <a:graphic>
          <a:graphicData uri="http://schemas.openxmlformats.org/drawingml/2006/table">
            <a:tbl>
              <a:tblPr firstRow="1" bandRow="1">
                <a:tableStyleId>{5940675A-B579-460E-94D1-54222C63F5DA}</a:tableStyleId>
              </a:tblPr>
              <a:tblGrid>
                <a:gridCol w="2137611"/>
                <a:gridCol w="3289641"/>
                <a:gridCol w="3625470"/>
              </a:tblGrid>
              <a:tr h="430927">
                <a:tc>
                  <a:txBody>
                    <a:bodyPr/>
                    <a:lstStyle/>
                    <a:p>
                      <a:pPr algn="ctr"/>
                      <a:r>
                        <a:rPr kumimoji="1" lang="en-US" altLang="ja-JP" sz="1400" b="1" i="0" dirty="0" smtClean="0">
                          <a:latin typeface="Arial"/>
                          <a:cs typeface="Arial"/>
                        </a:rPr>
                        <a:t>Objectives</a:t>
                      </a:r>
                      <a:endParaRPr kumimoji="1" lang="ja-JP" altLang="en-US" sz="1400" b="1" i="0" dirty="0">
                        <a:latin typeface="Arial"/>
                        <a:cs typeface="Arial"/>
                      </a:endParaRPr>
                    </a:p>
                  </a:txBody>
                  <a:tcPr/>
                </a:tc>
                <a:tc>
                  <a:txBody>
                    <a:bodyPr/>
                    <a:lstStyle/>
                    <a:p>
                      <a:pPr algn="ctr"/>
                      <a:r>
                        <a:rPr kumimoji="1" lang="en-US" altLang="ja-JP" sz="1400" b="1" i="0" dirty="0" smtClean="0">
                          <a:latin typeface="Arial"/>
                          <a:cs typeface="Arial"/>
                        </a:rPr>
                        <a:t>Technology</a:t>
                      </a:r>
                      <a:endParaRPr kumimoji="1" lang="ja-JP" altLang="en-US" sz="1400" b="1" i="0" dirty="0">
                        <a:latin typeface="Arial"/>
                        <a:cs typeface="Arial"/>
                      </a:endParaRPr>
                    </a:p>
                  </a:txBody>
                  <a:tcPr/>
                </a:tc>
                <a:tc>
                  <a:txBody>
                    <a:bodyPr/>
                    <a:lstStyle/>
                    <a:p>
                      <a:pPr algn="ctr"/>
                      <a:r>
                        <a:rPr kumimoji="1" lang="en-US" altLang="ja-JP" sz="1400" b="1" i="0" dirty="0" smtClean="0">
                          <a:latin typeface="Arial"/>
                          <a:cs typeface="Arial"/>
                        </a:rPr>
                        <a:t>Present Positions</a:t>
                      </a:r>
                      <a:endParaRPr kumimoji="1" lang="ja-JP" altLang="en-US" sz="1400" b="1" i="0" dirty="0">
                        <a:latin typeface="Arial"/>
                        <a:cs typeface="Arial"/>
                      </a:endParaRPr>
                    </a:p>
                  </a:txBody>
                  <a:tcPr/>
                </a:tc>
              </a:tr>
              <a:tr h="1168043">
                <a:tc>
                  <a:txBody>
                    <a:bodyPr/>
                    <a:lstStyle/>
                    <a:p>
                      <a:pPr marL="126000" indent="-126000">
                        <a:lnSpc>
                          <a:spcPct val="120000"/>
                        </a:lnSpc>
                        <a:buFont typeface="+mj-lt"/>
                        <a:buAutoNum type="arabicPeriod"/>
                      </a:pPr>
                      <a:r>
                        <a:rPr kumimoji="1" lang="en-US" altLang="ja-JP" sz="1400" b="1" i="0" dirty="0" smtClean="0">
                          <a:latin typeface="Arial"/>
                          <a:cs typeface="Arial"/>
                        </a:rPr>
                        <a:t>Pure</a:t>
                      </a:r>
                      <a:r>
                        <a:rPr kumimoji="1" lang="en-US" altLang="ja-JP" sz="1400" b="1" i="0" baseline="0" dirty="0" smtClean="0">
                          <a:latin typeface="Arial"/>
                          <a:cs typeface="Arial"/>
                        </a:rPr>
                        <a:t> &amp; Long Yarn</a:t>
                      </a:r>
                      <a:endParaRPr kumimoji="1" lang="en-US" altLang="ja-JP" sz="1400" b="1" i="0" dirty="0" smtClean="0">
                        <a:latin typeface="Arial"/>
                        <a:cs typeface="Arial"/>
                      </a:endParaRPr>
                    </a:p>
                    <a:p>
                      <a:pPr marL="126000" indent="-126000">
                        <a:lnSpc>
                          <a:spcPct val="120000"/>
                        </a:lnSpc>
                        <a:buFont typeface="+mj-lt"/>
                        <a:buAutoNum type="arabicPeriod"/>
                      </a:pPr>
                      <a:r>
                        <a:rPr kumimoji="1" lang="en-US" altLang="ja-JP" sz="1400" b="1" i="0" baseline="0" dirty="0" smtClean="0">
                          <a:latin typeface="Arial"/>
                          <a:cs typeface="Arial"/>
                        </a:rPr>
                        <a:t> Sensors</a:t>
                      </a:r>
                      <a:endParaRPr kumimoji="1" lang="en-US" altLang="ja-JP" sz="1400" b="1" i="0" dirty="0" smtClean="0">
                        <a:latin typeface="Arial"/>
                        <a:cs typeface="Arial"/>
                      </a:endParaRPr>
                    </a:p>
                    <a:p>
                      <a:pPr marL="126000" indent="-126000">
                        <a:lnSpc>
                          <a:spcPct val="120000"/>
                        </a:lnSpc>
                        <a:buFont typeface="+mj-lt"/>
                        <a:buAutoNum type="arabicPeriod"/>
                      </a:pPr>
                      <a:r>
                        <a:rPr kumimoji="1" lang="en-US" altLang="ja-JP" sz="1400" b="1" i="0" baseline="0" dirty="0" smtClean="0">
                          <a:latin typeface="Arial"/>
                          <a:cs typeface="Arial"/>
                        </a:rPr>
                        <a:t> Artificial Muscle</a:t>
                      </a:r>
                      <a:endParaRPr kumimoji="1" lang="en-US" altLang="ja-JP" sz="1400" b="1" i="0" dirty="0" smtClean="0">
                        <a:latin typeface="Arial"/>
                        <a:cs typeface="Arial"/>
                      </a:endParaRPr>
                    </a:p>
                  </a:txBody>
                  <a:tcPr/>
                </a:tc>
                <a:tc>
                  <a:txBody>
                    <a:bodyPr/>
                    <a:lstStyle/>
                    <a:p>
                      <a:pPr marL="285750" indent="-285750">
                        <a:lnSpc>
                          <a:spcPct val="110000"/>
                        </a:lnSpc>
                        <a:buFont typeface="Wingdings" charset="2"/>
                        <a:buChar char="ü"/>
                      </a:pPr>
                      <a:r>
                        <a:rPr kumimoji="1" lang="en-US" altLang="ja-JP" sz="1400" b="1" i="0" dirty="0" smtClean="0">
                          <a:latin typeface="Arial"/>
                          <a:cs typeface="Arial"/>
                        </a:rPr>
                        <a:t>Dry Vertically-aligned</a:t>
                      </a:r>
                      <a:r>
                        <a:rPr kumimoji="1" lang="en-US" altLang="ja-JP" sz="1400" b="1" i="0" baseline="0" dirty="0" smtClean="0">
                          <a:latin typeface="Arial"/>
                          <a:cs typeface="Arial"/>
                        </a:rPr>
                        <a:t> DWCNTs</a:t>
                      </a:r>
                      <a:endParaRPr kumimoji="1" lang="en-US" altLang="ja-JP" sz="1400" b="1" i="0" dirty="0" smtClean="0">
                        <a:latin typeface="Arial"/>
                        <a:cs typeface="Arial"/>
                      </a:endParaRPr>
                    </a:p>
                    <a:p>
                      <a:pPr marL="285750" indent="-285750">
                        <a:lnSpc>
                          <a:spcPct val="110000"/>
                        </a:lnSpc>
                        <a:buFont typeface="Wingdings" charset="2"/>
                        <a:buChar char="ü"/>
                      </a:pPr>
                      <a:r>
                        <a:rPr kumimoji="1" lang="en-US" altLang="ja-JP" sz="1400" b="1" i="0" dirty="0" smtClean="0">
                          <a:latin typeface="Arial"/>
                          <a:cs typeface="Arial"/>
                        </a:rPr>
                        <a:t>Homogeneous size distribution</a:t>
                      </a:r>
                    </a:p>
                    <a:p>
                      <a:pPr marL="285750" indent="-285750">
                        <a:lnSpc>
                          <a:spcPct val="110000"/>
                        </a:lnSpc>
                        <a:buFont typeface="Wingdings" charset="2"/>
                        <a:buChar char="ü"/>
                      </a:pPr>
                      <a:r>
                        <a:rPr kumimoji="1" lang="en-US" altLang="ja-JP" sz="1400" b="1" i="0" dirty="0" smtClean="0">
                          <a:latin typeface="Arial"/>
                          <a:cs typeface="Arial"/>
                        </a:rPr>
                        <a:t>Direct spinning (Primary Yarn)</a:t>
                      </a:r>
                    </a:p>
                    <a:p>
                      <a:pPr marL="285750" indent="-285750">
                        <a:lnSpc>
                          <a:spcPct val="110000"/>
                        </a:lnSpc>
                        <a:buFont typeface="Wingdings" charset="2"/>
                        <a:buChar char="ü"/>
                      </a:pPr>
                      <a:r>
                        <a:rPr kumimoji="1" lang="en-US" altLang="ja-JP" sz="1400" b="1" i="0" dirty="0" smtClean="0">
                          <a:latin typeface="Arial"/>
                          <a:cs typeface="Arial"/>
                        </a:rPr>
                        <a:t>Secondary</a:t>
                      </a:r>
                      <a:r>
                        <a:rPr kumimoji="1" lang="en-US" altLang="ja-JP" sz="1400" b="1" i="0" baseline="0" dirty="0" smtClean="0">
                          <a:latin typeface="Arial"/>
                          <a:cs typeface="Arial"/>
                        </a:rPr>
                        <a:t> spinning from plural primary yarns</a:t>
                      </a:r>
                      <a:endParaRPr kumimoji="1" lang="en-US" altLang="ja-JP" sz="1400" b="1" i="0" dirty="0" smtClean="0">
                        <a:latin typeface="Arial"/>
                        <a:cs typeface="Arial"/>
                      </a:endParaRPr>
                    </a:p>
                    <a:p>
                      <a:pPr marL="285750" indent="-285750">
                        <a:lnSpc>
                          <a:spcPct val="110000"/>
                        </a:lnSpc>
                        <a:buFont typeface="Wingdings" charset="2"/>
                        <a:buChar char="ü"/>
                      </a:pPr>
                      <a:r>
                        <a:rPr kumimoji="1" lang="en-US" altLang="ja-JP" sz="1400" b="1" i="0" dirty="0" smtClean="0">
                          <a:latin typeface="Arial"/>
                          <a:cs typeface="Arial"/>
                        </a:rPr>
                        <a:t>Weaving</a:t>
                      </a:r>
                      <a:r>
                        <a:rPr kumimoji="1" lang="en-US" altLang="ja-JP" sz="1400" b="1" i="0" baseline="0" dirty="0" smtClean="0">
                          <a:latin typeface="Arial"/>
                          <a:cs typeface="Arial"/>
                        </a:rPr>
                        <a:t> into polymer yarns to make sensor tapes</a:t>
                      </a:r>
                      <a:endParaRPr kumimoji="1" lang="en-US" altLang="ja-JP" sz="1400" b="1" i="0" dirty="0" smtClean="0">
                        <a:latin typeface="Arial"/>
                        <a:cs typeface="Arial"/>
                      </a:endParaRPr>
                    </a:p>
                    <a:p>
                      <a:pPr marL="285750" indent="-285750">
                        <a:buFont typeface="Wingdings" charset="2"/>
                        <a:buChar char="ü"/>
                      </a:pPr>
                      <a:endParaRPr kumimoji="1" lang="ja-JP" altLang="en-US" sz="1400" b="1" i="0" dirty="0">
                        <a:latin typeface="Arial"/>
                        <a:cs typeface="Arial"/>
                      </a:endParaRPr>
                    </a:p>
                  </a:txBody>
                  <a:tcPr/>
                </a:tc>
                <a:tc>
                  <a:txBody>
                    <a:bodyPr/>
                    <a:lstStyle/>
                    <a:p>
                      <a:pPr marL="285750" indent="-285750">
                        <a:buFont typeface="Wingdings" charset="2"/>
                        <a:buChar char="ü"/>
                      </a:pPr>
                      <a:r>
                        <a:rPr kumimoji="1" lang="en-US" altLang="ja-JP" sz="1400" b="1" i="0" dirty="0" smtClean="0">
                          <a:solidFill>
                            <a:srgbClr val="FF0000"/>
                          </a:solidFill>
                          <a:latin typeface="Arial"/>
                          <a:cs typeface="Arial"/>
                        </a:rPr>
                        <a:t>Ribbon tape sensor</a:t>
                      </a:r>
                      <a:r>
                        <a:rPr kumimoji="1" lang="en-US" altLang="ja-JP" sz="1400" b="1" i="0" baseline="0" dirty="0" smtClean="0">
                          <a:solidFill>
                            <a:srgbClr val="FF0000"/>
                          </a:solidFill>
                          <a:latin typeface="Arial"/>
                          <a:cs typeface="Arial"/>
                        </a:rPr>
                        <a:t> </a:t>
                      </a:r>
                      <a:r>
                        <a:rPr kumimoji="1" lang="en-US" altLang="ja-JP" sz="1400" b="1" i="0" baseline="0" dirty="0" smtClean="0">
                          <a:latin typeface="Arial"/>
                          <a:cs typeface="Arial"/>
                        </a:rPr>
                        <a:t>(Movie)</a:t>
                      </a:r>
                      <a:endParaRPr kumimoji="1" lang="en-US" altLang="ja-JP" sz="1400" b="1" i="0" dirty="0" smtClean="0">
                        <a:latin typeface="Arial"/>
                        <a:cs typeface="Arial"/>
                      </a:endParaRPr>
                    </a:p>
                    <a:p>
                      <a:pPr marL="285750" indent="-285750">
                        <a:buFont typeface="Wingdings" charset="2"/>
                        <a:buChar char="ü"/>
                      </a:pPr>
                      <a:r>
                        <a:rPr kumimoji="1" lang="en-US" altLang="ja-JP" sz="1400" b="1" i="0" dirty="0" smtClean="0">
                          <a:solidFill>
                            <a:srgbClr val="FF0000"/>
                          </a:solidFill>
                          <a:latin typeface="Arial"/>
                          <a:cs typeface="Arial"/>
                        </a:rPr>
                        <a:t>Gage Factor</a:t>
                      </a:r>
                      <a:r>
                        <a:rPr kumimoji="1" lang="en-US" altLang="ja-JP" sz="1400" b="1" i="0" baseline="0" dirty="0" smtClean="0">
                          <a:solidFill>
                            <a:srgbClr val="FF0000"/>
                          </a:solidFill>
                          <a:latin typeface="Arial"/>
                          <a:cs typeface="Arial"/>
                        </a:rPr>
                        <a:t> &gt; 20</a:t>
                      </a:r>
                      <a:r>
                        <a:rPr kumimoji="1" lang="en-US" altLang="ja-JP" sz="1400" b="1" i="0" dirty="0" smtClean="0">
                          <a:solidFill>
                            <a:srgbClr val="FF0000"/>
                          </a:solidFill>
                          <a:latin typeface="Arial"/>
                          <a:cs typeface="Arial"/>
                        </a:rPr>
                        <a:t> (The best in the world)</a:t>
                      </a:r>
                    </a:p>
                    <a:p>
                      <a:pPr marL="285750" indent="-285750">
                        <a:buFont typeface="Wingdings" charset="2"/>
                        <a:buChar char="ü"/>
                      </a:pPr>
                      <a:r>
                        <a:rPr kumimoji="1" lang="en-US" altLang="ja-JP" sz="1400" b="1" i="0" dirty="0" smtClean="0">
                          <a:latin typeface="Arial"/>
                          <a:cs typeface="Arial"/>
                        </a:rPr>
                        <a:t>Motion &amp; Touch sensor available</a:t>
                      </a:r>
                    </a:p>
                    <a:p>
                      <a:pPr marL="285750" indent="-285750">
                        <a:buFont typeface="Wingdings" charset="2"/>
                        <a:buChar char="ü"/>
                      </a:pPr>
                      <a:r>
                        <a:rPr kumimoji="1" lang="en-US" altLang="ja-JP" sz="1400" b="1" i="0" dirty="0" smtClean="0">
                          <a:latin typeface="Arial"/>
                          <a:cs typeface="Arial"/>
                        </a:rPr>
                        <a:t>Tactile sensor (Need AI)</a:t>
                      </a:r>
                    </a:p>
                    <a:p>
                      <a:pPr marL="285750" indent="-285750">
                        <a:buFont typeface="Wingdings" charset="2"/>
                        <a:buChar char="ü"/>
                      </a:pPr>
                      <a:r>
                        <a:rPr kumimoji="1" lang="en-US" altLang="ja-JP" sz="1400" b="1" i="0" dirty="0" smtClean="0">
                          <a:latin typeface="Arial"/>
                          <a:cs typeface="Arial"/>
                        </a:rPr>
                        <a:t>Exhibited</a:t>
                      </a:r>
                      <a:r>
                        <a:rPr kumimoji="1" lang="en-US" altLang="ja-JP" sz="1400" b="1" i="0" baseline="0" dirty="0" smtClean="0">
                          <a:latin typeface="Arial"/>
                          <a:cs typeface="Arial"/>
                        </a:rPr>
                        <a:t> at </a:t>
                      </a:r>
                      <a:r>
                        <a:rPr kumimoji="1" lang="en-US" altLang="ja-JP" sz="1400" b="1" i="0" dirty="0" smtClean="0">
                          <a:latin typeface="Arial"/>
                          <a:cs typeface="Arial"/>
                        </a:rPr>
                        <a:t>Wearable</a:t>
                      </a:r>
                      <a:r>
                        <a:rPr kumimoji="1" lang="en-US" altLang="ja-JP" sz="1400" b="1" i="0" baseline="0" dirty="0" smtClean="0">
                          <a:latin typeface="Arial"/>
                          <a:cs typeface="Arial"/>
                        </a:rPr>
                        <a:t> Expo &amp; Nano Expo</a:t>
                      </a:r>
                      <a:endParaRPr kumimoji="1" lang="en-US" altLang="ja-JP" sz="1400" b="1" i="0" dirty="0" smtClean="0">
                        <a:latin typeface="Arial"/>
                        <a:cs typeface="Arial"/>
                      </a:endParaRPr>
                    </a:p>
                    <a:p>
                      <a:pPr marL="285750" indent="-285750">
                        <a:buFont typeface="Wingdings" charset="2"/>
                        <a:buChar char="ü"/>
                      </a:pPr>
                      <a:r>
                        <a:rPr kumimoji="1" lang="en-US" altLang="ja-JP" sz="1400" b="1" i="0" dirty="0" smtClean="0">
                          <a:latin typeface="Arial"/>
                          <a:cs typeface="Arial"/>
                        </a:rPr>
                        <a:t>Submitted</a:t>
                      </a:r>
                      <a:r>
                        <a:rPr kumimoji="1" lang="en-US" altLang="ja-JP" sz="1400" b="1" i="0" baseline="0" dirty="0" smtClean="0">
                          <a:latin typeface="Arial"/>
                          <a:cs typeface="Arial"/>
                        </a:rPr>
                        <a:t> the patent </a:t>
                      </a:r>
                    </a:p>
                    <a:p>
                      <a:pPr marL="285750" indent="-285750">
                        <a:buFont typeface="Wingdings" charset="2"/>
                        <a:buChar char="ü"/>
                      </a:pPr>
                      <a:r>
                        <a:rPr kumimoji="1" lang="en-US" altLang="ja-JP" sz="1400" b="1" i="0" dirty="0" smtClean="0">
                          <a:latin typeface="Arial"/>
                          <a:cs typeface="Arial"/>
                        </a:rPr>
                        <a:t>Preparing</a:t>
                      </a:r>
                      <a:r>
                        <a:rPr kumimoji="1" lang="en-US" altLang="ja-JP" sz="1400" b="1" i="0" baseline="0" dirty="0" smtClean="0">
                          <a:latin typeface="Arial"/>
                          <a:cs typeface="Arial"/>
                        </a:rPr>
                        <a:t> the sensor patent </a:t>
                      </a:r>
                      <a:endParaRPr kumimoji="1" lang="ja-JP" altLang="en-US" sz="1400" b="1" i="0" dirty="0">
                        <a:latin typeface="Arial"/>
                        <a:cs typeface="Arial"/>
                      </a:endParaRPr>
                    </a:p>
                  </a:txBody>
                  <a:tcPr/>
                </a:tc>
              </a:tr>
              <a:tr h="1270105">
                <a:tc>
                  <a:txBody>
                    <a:bodyPr/>
                    <a:lstStyle/>
                    <a:p>
                      <a:pPr marL="126000" indent="-126000">
                        <a:lnSpc>
                          <a:spcPct val="120000"/>
                        </a:lnSpc>
                        <a:buFont typeface="+mj-lt"/>
                        <a:buAutoNum type="arabicPeriod" startAt="4"/>
                      </a:pPr>
                      <a:r>
                        <a:rPr kumimoji="1" lang="en-US" altLang="ja-JP" sz="1400" b="1" i="0" dirty="0" smtClean="0">
                          <a:latin typeface="Arial"/>
                          <a:cs typeface="Arial"/>
                        </a:rPr>
                        <a:t> Ultra light weight wire</a:t>
                      </a:r>
                    </a:p>
                    <a:p>
                      <a:pPr marL="126000" indent="-126000">
                        <a:lnSpc>
                          <a:spcPct val="120000"/>
                        </a:lnSpc>
                        <a:buFont typeface="+mj-lt"/>
                        <a:buAutoNum type="arabicPeriod" startAt="4"/>
                      </a:pPr>
                      <a:r>
                        <a:rPr kumimoji="1" lang="en-US" altLang="ja-JP" sz="1400" b="1" i="0" baseline="0" dirty="0" smtClean="0">
                          <a:latin typeface="Arial"/>
                          <a:cs typeface="Arial"/>
                        </a:rPr>
                        <a:t> High mechanical strength</a:t>
                      </a:r>
                      <a:endParaRPr kumimoji="1" lang="en-US" altLang="ja-JP" sz="1400" b="1" i="0" dirty="0" smtClean="0">
                        <a:latin typeface="Arial"/>
                        <a:cs typeface="Arial"/>
                      </a:endParaRPr>
                    </a:p>
                    <a:p>
                      <a:pPr marL="0" indent="0">
                        <a:buFont typeface="+mj-lt"/>
                        <a:buNone/>
                      </a:pPr>
                      <a:endParaRPr kumimoji="1" lang="ja-JP" altLang="en-US" sz="1400" b="1" i="0" dirty="0">
                        <a:latin typeface="Arial"/>
                        <a:cs typeface="Arial"/>
                      </a:endParaRPr>
                    </a:p>
                  </a:txBody>
                  <a:tcPr/>
                </a:tc>
                <a:tc>
                  <a:txBody>
                    <a:bodyPr/>
                    <a:lstStyle/>
                    <a:p>
                      <a:pPr marL="285750" indent="-285750">
                        <a:buFont typeface="Wingdings" charset="2"/>
                        <a:buChar char="ü"/>
                      </a:pPr>
                      <a:r>
                        <a:rPr kumimoji="1" lang="en-US" altLang="ja-JP" sz="1400" b="1" i="0" dirty="0" smtClean="0">
                          <a:latin typeface="Arial"/>
                          <a:cs typeface="Arial"/>
                        </a:rPr>
                        <a:t>Homogeneous long yarn</a:t>
                      </a:r>
                    </a:p>
                    <a:p>
                      <a:pPr marL="285750" indent="-285750">
                        <a:buFont typeface="Wingdings" charset="2"/>
                        <a:buChar char="ü"/>
                      </a:pPr>
                      <a:r>
                        <a:rPr kumimoji="1" lang="en-US" altLang="ja-JP" sz="1400" b="1" i="0" dirty="0" smtClean="0">
                          <a:latin typeface="Arial"/>
                          <a:cs typeface="Arial"/>
                        </a:rPr>
                        <a:t>Metal</a:t>
                      </a:r>
                      <a:r>
                        <a:rPr kumimoji="1" lang="en-US" altLang="ja-JP" sz="1400" b="1" i="0" baseline="0" dirty="0" smtClean="0">
                          <a:latin typeface="Arial"/>
                          <a:cs typeface="Arial"/>
                        </a:rPr>
                        <a:t>-plated over the yarn</a:t>
                      </a:r>
                      <a:endParaRPr kumimoji="1" lang="en-US" altLang="ja-JP" sz="1400" b="1" i="0" dirty="0" smtClean="0">
                        <a:latin typeface="Arial"/>
                        <a:cs typeface="Arial"/>
                      </a:endParaRPr>
                    </a:p>
                    <a:p>
                      <a:pPr marL="285750" indent="-285750">
                        <a:buFont typeface="Wingdings" charset="2"/>
                        <a:buChar char="ü"/>
                      </a:pPr>
                      <a:r>
                        <a:rPr kumimoji="1" lang="en-US" altLang="ja-JP" sz="1400" b="1" i="0" dirty="0" smtClean="0">
                          <a:latin typeface="Arial"/>
                          <a:cs typeface="Arial"/>
                        </a:rPr>
                        <a:t>Ultra highly pure</a:t>
                      </a:r>
                    </a:p>
                    <a:p>
                      <a:pPr marL="285750" indent="-285750">
                        <a:buFont typeface="Wingdings" charset="2"/>
                        <a:buChar char="ü"/>
                      </a:pPr>
                      <a:r>
                        <a:rPr kumimoji="1" lang="en-US" altLang="ja-JP" sz="1400" b="1" i="0" dirty="0" smtClean="0">
                          <a:latin typeface="Arial"/>
                          <a:cs typeface="Arial"/>
                        </a:rPr>
                        <a:t>Low cost manufacturing</a:t>
                      </a:r>
                    </a:p>
                    <a:p>
                      <a:pPr marL="285750" indent="-285750">
                        <a:buFont typeface="Wingdings" charset="2"/>
                        <a:buChar char="ü"/>
                      </a:pPr>
                      <a:r>
                        <a:rPr kumimoji="1" lang="en-US" altLang="ja-JP" sz="1400" b="1" i="0" dirty="0" smtClean="0">
                          <a:latin typeface="Arial"/>
                          <a:cs typeface="Arial"/>
                        </a:rPr>
                        <a:t>Higher</a:t>
                      </a:r>
                      <a:r>
                        <a:rPr kumimoji="1" lang="en-US" altLang="ja-JP" sz="1400" b="1" i="0" baseline="0" dirty="0" smtClean="0">
                          <a:latin typeface="Arial"/>
                          <a:cs typeface="Arial"/>
                        </a:rPr>
                        <a:t> specific strength</a:t>
                      </a:r>
                      <a:endParaRPr kumimoji="1" lang="en-US" altLang="ja-JP" sz="1400" b="1" i="0" dirty="0" smtClean="0">
                        <a:latin typeface="Arial"/>
                        <a:cs typeface="Arial"/>
                      </a:endParaRPr>
                    </a:p>
                    <a:p>
                      <a:pPr marL="285750" indent="-285750">
                        <a:buFont typeface="Wingdings" charset="2"/>
                        <a:buChar char="ü"/>
                      </a:pPr>
                      <a:endParaRPr kumimoji="1" lang="ja-JP" altLang="en-US" sz="1400" b="1" i="0" dirty="0">
                        <a:latin typeface="Arial"/>
                        <a:cs typeface="Arial"/>
                      </a:endParaRPr>
                    </a:p>
                  </a:txBody>
                  <a:tcPr/>
                </a:tc>
                <a:tc>
                  <a:txBody>
                    <a:bodyPr/>
                    <a:lstStyle/>
                    <a:p>
                      <a:pPr marL="285750" indent="-285750">
                        <a:lnSpc>
                          <a:spcPct val="110000"/>
                        </a:lnSpc>
                        <a:buFont typeface="Wingdings" charset="2"/>
                        <a:buChar char="ü"/>
                      </a:pPr>
                      <a:r>
                        <a:rPr kumimoji="1" lang="en-US" altLang="ja-JP" sz="1400" b="1" i="0" dirty="0" smtClean="0">
                          <a:latin typeface="Arial"/>
                          <a:cs typeface="Arial"/>
                        </a:rPr>
                        <a:t>Manufacturing</a:t>
                      </a:r>
                      <a:r>
                        <a:rPr kumimoji="1" lang="en-US" altLang="ja-JP" sz="1400" b="1" i="0" baseline="0" dirty="0" smtClean="0">
                          <a:latin typeface="Arial"/>
                          <a:cs typeface="Arial"/>
                        </a:rPr>
                        <a:t> trial of </a:t>
                      </a:r>
                      <a:r>
                        <a:rPr kumimoji="1" lang="en-US" altLang="ja-JP" sz="1400" b="1" i="0" baseline="0" dirty="0" smtClean="0">
                          <a:solidFill>
                            <a:srgbClr val="FF0000"/>
                          </a:solidFill>
                          <a:latin typeface="Arial"/>
                          <a:cs typeface="Arial"/>
                        </a:rPr>
                        <a:t>metal-plated yarn (Successfully done)</a:t>
                      </a:r>
                      <a:endParaRPr kumimoji="1" lang="en-US" altLang="ja-JP" sz="1400" b="1" i="0" dirty="0" smtClean="0">
                        <a:solidFill>
                          <a:srgbClr val="FF0000"/>
                        </a:solidFill>
                        <a:latin typeface="Arial"/>
                        <a:cs typeface="Arial"/>
                      </a:endParaRPr>
                    </a:p>
                    <a:p>
                      <a:pPr marL="285750" indent="-285750">
                        <a:lnSpc>
                          <a:spcPct val="110000"/>
                        </a:lnSpc>
                        <a:buFont typeface="Wingdings" charset="2"/>
                        <a:buChar char="ü"/>
                      </a:pPr>
                      <a:r>
                        <a:rPr kumimoji="1" lang="en-US" altLang="ja-JP" sz="1400" b="1" i="0" dirty="0" smtClean="0">
                          <a:latin typeface="Arial"/>
                          <a:cs typeface="Arial"/>
                        </a:rPr>
                        <a:t>Preparation of large scale production</a:t>
                      </a:r>
                    </a:p>
                    <a:p>
                      <a:pPr marL="285750" indent="-285750">
                        <a:lnSpc>
                          <a:spcPct val="110000"/>
                        </a:lnSpc>
                        <a:buFont typeface="Wingdings" charset="2"/>
                        <a:buChar char="ü"/>
                      </a:pPr>
                      <a:r>
                        <a:rPr kumimoji="1" lang="en-US" altLang="ja-JP" sz="1400" b="1" i="0" dirty="0" smtClean="0">
                          <a:solidFill>
                            <a:srgbClr val="FF0000"/>
                          </a:solidFill>
                          <a:latin typeface="Arial"/>
                          <a:cs typeface="Arial"/>
                        </a:rPr>
                        <a:t>Mesh-shield wire with the plated yarn</a:t>
                      </a:r>
                    </a:p>
                  </a:txBody>
                  <a:tcPr/>
                </a:tc>
              </a:tr>
            </a:tbl>
          </a:graphicData>
        </a:graphic>
      </p:graphicFrame>
    </p:spTree>
    <p:extLst>
      <p:ext uri="{BB962C8B-B14F-4D97-AF65-F5344CB8AC3E}">
        <p14:creationId xmlns:p14="http://schemas.microsoft.com/office/powerpoint/2010/main" val="215355080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CNT Sensor Tape with CNT Yarn</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24</a:t>
            </a:fld>
            <a:endParaRPr lang="en-US" altLang="ja-JP" dirty="0"/>
          </a:p>
        </p:txBody>
      </p:sp>
      <p:pic>
        <p:nvPicPr>
          <p:cNvPr id="34" name="図 33" descr="スクリーンショット 2018-01-15 13.34.44.png"/>
          <p:cNvPicPr>
            <a:picLocks noChangeAspect="1"/>
          </p:cNvPicPr>
          <p:nvPr/>
        </p:nvPicPr>
        <p:blipFill rotWithShape="1">
          <a:blip r:embed="rId2">
            <a:extLst>
              <a:ext uri="{28A0092B-C50C-407E-A947-70E740481C1C}">
                <a14:useLocalDpi xmlns:a14="http://schemas.microsoft.com/office/drawing/2010/main"/>
              </a:ext>
            </a:extLst>
          </a:blip>
          <a:srcRect t="12726"/>
          <a:stretch/>
        </p:blipFill>
        <p:spPr>
          <a:xfrm>
            <a:off x="174347" y="884537"/>
            <a:ext cx="8969653" cy="5580162"/>
          </a:xfrm>
          <a:prstGeom prst="rect">
            <a:avLst/>
          </a:prstGeom>
        </p:spPr>
      </p:pic>
      <p:sp>
        <p:nvSpPr>
          <p:cNvPr id="35" name="円/楕円 34"/>
          <p:cNvSpPr/>
          <p:nvPr/>
        </p:nvSpPr>
        <p:spPr>
          <a:xfrm>
            <a:off x="892646" y="934795"/>
            <a:ext cx="2834181" cy="476498"/>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u="none"/>
          </a:p>
        </p:txBody>
      </p:sp>
      <p:sp>
        <p:nvSpPr>
          <p:cNvPr id="36" name="テキスト ボックス 35"/>
          <p:cNvSpPr txBox="1"/>
          <p:nvPr/>
        </p:nvSpPr>
        <p:spPr>
          <a:xfrm>
            <a:off x="1181882" y="1036395"/>
            <a:ext cx="2217299" cy="276999"/>
          </a:xfrm>
          <a:prstGeom prst="rect">
            <a:avLst/>
          </a:prstGeom>
          <a:noFill/>
        </p:spPr>
        <p:txBody>
          <a:bodyPr wrap="none" rtlCol="0">
            <a:spAutoFit/>
          </a:bodyPr>
          <a:lstStyle/>
          <a:p>
            <a:r>
              <a:rPr kumimoji="1" lang="en-US" altLang="ja-JP" sz="1200" b="1" u="none" dirty="0" smtClean="0">
                <a:solidFill>
                  <a:srgbClr val="FFFF00"/>
                </a:solidFill>
                <a:latin typeface="Arial"/>
                <a:cs typeface="Arial"/>
              </a:rPr>
              <a:t>Characteristics of CNT Yarn</a:t>
            </a:r>
            <a:endParaRPr kumimoji="1" lang="ja-JP" altLang="en-US" sz="1200" b="1" u="none" dirty="0">
              <a:solidFill>
                <a:srgbClr val="FFFF00"/>
              </a:solidFill>
              <a:latin typeface="Arial"/>
              <a:cs typeface="Arial"/>
            </a:endParaRPr>
          </a:p>
        </p:txBody>
      </p:sp>
      <p:sp>
        <p:nvSpPr>
          <p:cNvPr id="37" name="円/楕円 36"/>
          <p:cNvSpPr/>
          <p:nvPr/>
        </p:nvSpPr>
        <p:spPr>
          <a:xfrm>
            <a:off x="5100321" y="961997"/>
            <a:ext cx="2905828" cy="476498"/>
          </a:xfrm>
          <a:prstGeom prst="ellipse">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ja-JP" altLang="en-US" u="none"/>
          </a:p>
        </p:txBody>
      </p:sp>
      <p:sp>
        <p:nvSpPr>
          <p:cNvPr id="38" name="テキスト ボックス 37"/>
          <p:cNvSpPr txBox="1"/>
          <p:nvPr/>
        </p:nvSpPr>
        <p:spPr>
          <a:xfrm>
            <a:off x="5513253" y="1061689"/>
            <a:ext cx="2154406" cy="276999"/>
          </a:xfrm>
          <a:prstGeom prst="rect">
            <a:avLst/>
          </a:prstGeom>
          <a:noFill/>
        </p:spPr>
        <p:txBody>
          <a:bodyPr wrap="none" rtlCol="0">
            <a:spAutoFit/>
          </a:bodyPr>
          <a:lstStyle/>
          <a:p>
            <a:r>
              <a:rPr kumimoji="1" lang="en-US" altLang="ja-JP" sz="1200" b="1" u="none" dirty="0" smtClean="0">
                <a:solidFill>
                  <a:srgbClr val="FFFF00"/>
                </a:solidFill>
                <a:latin typeface="Arial"/>
                <a:cs typeface="Arial"/>
              </a:rPr>
              <a:t>Elastic Tape with CNT Yarn</a:t>
            </a:r>
            <a:endParaRPr kumimoji="1" lang="ja-JP" altLang="en-US" sz="1200" b="1" u="none" dirty="0">
              <a:solidFill>
                <a:srgbClr val="FFFF00"/>
              </a:solidFill>
              <a:latin typeface="Arial"/>
              <a:cs typeface="Arial"/>
            </a:endParaRPr>
          </a:p>
        </p:txBody>
      </p:sp>
      <p:sp>
        <p:nvSpPr>
          <p:cNvPr id="39" name="正方形/長方形 38"/>
          <p:cNvSpPr/>
          <p:nvPr/>
        </p:nvSpPr>
        <p:spPr>
          <a:xfrm>
            <a:off x="680720" y="1364793"/>
            <a:ext cx="955040" cy="24476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40" name="テキスト ボックス 39"/>
          <p:cNvSpPr txBox="1"/>
          <p:nvPr/>
        </p:nvSpPr>
        <p:spPr>
          <a:xfrm>
            <a:off x="660400" y="1338688"/>
            <a:ext cx="1005428" cy="276999"/>
          </a:xfrm>
          <a:prstGeom prst="rect">
            <a:avLst/>
          </a:prstGeom>
          <a:noFill/>
        </p:spPr>
        <p:txBody>
          <a:bodyPr wrap="none" rtlCol="0">
            <a:spAutoFit/>
          </a:bodyPr>
          <a:lstStyle/>
          <a:p>
            <a:r>
              <a:rPr kumimoji="1" lang="en-US" altLang="ja-JP" sz="1200" b="1" u="none" dirty="0" smtClean="0">
                <a:solidFill>
                  <a:srgbClr val="FFFF00"/>
                </a:solidFill>
                <a:latin typeface="Arial"/>
                <a:cs typeface="Arial"/>
              </a:rPr>
              <a:t>High Purity</a:t>
            </a:r>
            <a:endParaRPr kumimoji="1" lang="ja-JP" altLang="en-US" sz="1200" b="1" u="none" dirty="0">
              <a:solidFill>
                <a:srgbClr val="FFFF00"/>
              </a:solidFill>
              <a:latin typeface="Arial"/>
              <a:cs typeface="Arial"/>
            </a:endParaRPr>
          </a:p>
        </p:txBody>
      </p:sp>
      <p:sp>
        <p:nvSpPr>
          <p:cNvPr id="41" name="正方形/長方形 40"/>
          <p:cNvSpPr/>
          <p:nvPr/>
        </p:nvSpPr>
        <p:spPr>
          <a:xfrm>
            <a:off x="660400" y="3655075"/>
            <a:ext cx="955040" cy="24476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42" name="正方形/長方形 41"/>
          <p:cNvSpPr/>
          <p:nvPr/>
        </p:nvSpPr>
        <p:spPr>
          <a:xfrm>
            <a:off x="670148" y="2070115"/>
            <a:ext cx="955040" cy="24476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43" name="テキスト ボックス 42"/>
          <p:cNvSpPr txBox="1"/>
          <p:nvPr/>
        </p:nvSpPr>
        <p:spPr>
          <a:xfrm>
            <a:off x="609600" y="2053256"/>
            <a:ext cx="1090939" cy="276999"/>
          </a:xfrm>
          <a:prstGeom prst="rect">
            <a:avLst/>
          </a:prstGeom>
          <a:noFill/>
        </p:spPr>
        <p:txBody>
          <a:bodyPr wrap="none" rtlCol="0">
            <a:spAutoFit/>
          </a:bodyPr>
          <a:lstStyle/>
          <a:p>
            <a:r>
              <a:rPr kumimoji="1" lang="en-US" altLang="ja-JP" sz="1200" b="1" u="none" dirty="0" smtClean="0">
                <a:solidFill>
                  <a:srgbClr val="FFFF00"/>
                </a:solidFill>
                <a:latin typeface="Arial"/>
                <a:cs typeface="Arial"/>
              </a:rPr>
              <a:t>High Quality</a:t>
            </a:r>
            <a:endParaRPr kumimoji="1" lang="ja-JP" altLang="en-US" sz="1200" b="1" u="none" dirty="0">
              <a:solidFill>
                <a:srgbClr val="FFFF00"/>
              </a:solidFill>
              <a:latin typeface="Arial"/>
              <a:cs typeface="Arial"/>
            </a:endParaRPr>
          </a:p>
        </p:txBody>
      </p:sp>
      <p:sp>
        <p:nvSpPr>
          <p:cNvPr id="44" name="テキスト ボックス 43"/>
          <p:cNvSpPr txBox="1"/>
          <p:nvPr/>
        </p:nvSpPr>
        <p:spPr>
          <a:xfrm>
            <a:off x="660400" y="3622845"/>
            <a:ext cx="894446" cy="276999"/>
          </a:xfrm>
          <a:prstGeom prst="rect">
            <a:avLst/>
          </a:prstGeom>
          <a:noFill/>
        </p:spPr>
        <p:txBody>
          <a:bodyPr wrap="none" rtlCol="0">
            <a:spAutoFit/>
          </a:bodyPr>
          <a:lstStyle/>
          <a:p>
            <a:r>
              <a:rPr lang="en-US" altLang="ja-JP" sz="1200" b="1" u="none" dirty="0" smtClean="0">
                <a:solidFill>
                  <a:srgbClr val="FFFF00"/>
                </a:solidFill>
                <a:latin typeface="Arial"/>
                <a:cs typeface="Arial"/>
              </a:rPr>
              <a:t>Flexibility</a:t>
            </a:r>
            <a:endParaRPr kumimoji="1" lang="ja-JP" altLang="en-US" sz="1200" b="1" u="none" dirty="0">
              <a:solidFill>
                <a:srgbClr val="FFFF00"/>
              </a:solidFill>
              <a:latin typeface="Arial"/>
              <a:cs typeface="Arial"/>
            </a:endParaRPr>
          </a:p>
        </p:txBody>
      </p:sp>
      <p:sp>
        <p:nvSpPr>
          <p:cNvPr id="45" name="正方形/長方形 44"/>
          <p:cNvSpPr/>
          <p:nvPr/>
        </p:nvSpPr>
        <p:spPr>
          <a:xfrm>
            <a:off x="4863012" y="2207870"/>
            <a:ext cx="1812107" cy="244769"/>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46" name="テキスト ボックス 45"/>
          <p:cNvSpPr txBox="1"/>
          <p:nvPr/>
        </p:nvSpPr>
        <p:spPr>
          <a:xfrm>
            <a:off x="5303520" y="2171435"/>
            <a:ext cx="874533" cy="276999"/>
          </a:xfrm>
          <a:prstGeom prst="rect">
            <a:avLst/>
          </a:prstGeom>
          <a:noFill/>
        </p:spPr>
        <p:txBody>
          <a:bodyPr wrap="none" rtlCol="0">
            <a:spAutoFit/>
          </a:bodyPr>
          <a:lstStyle/>
          <a:p>
            <a:r>
              <a:rPr lang="en-US" altLang="ja-JP" sz="1200" b="1" u="none" dirty="0" smtClean="0">
                <a:solidFill>
                  <a:srgbClr val="FFFF00"/>
                </a:solidFill>
                <a:latin typeface="Arial"/>
                <a:cs typeface="Arial"/>
              </a:rPr>
              <a:t>CNT Yarn</a:t>
            </a:r>
            <a:endParaRPr kumimoji="1" lang="ja-JP" altLang="en-US" sz="1200" b="1" u="none" dirty="0">
              <a:solidFill>
                <a:srgbClr val="FFFF00"/>
              </a:solidFill>
              <a:latin typeface="Arial"/>
              <a:cs typeface="Arial"/>
            </a:endParaRPr>
          </a:p>
        </p:txBody>
      </p:sp>
      <p:sp>
        <p:nvSpPr>
          <p:cNvPr id="47" name="テキスト ボックス 46"/>
          <p:cNvSpPr txBox="1"/>
          <p:nvPr/>
        </p:nvSpPr>
        <p:spPr>
          <a:xfrm>
            <a:off x="670148" y="1616666"/>
            <a:ext cx="3373532" cy="400110"/>
          </a:xfrm>
          <a:prstGeom prst="rect">
            <a:avLst/>
          </a:prstGeom>
          <a:solidFill>
            <a:srgbClr val="FFDAC6"/>
          </a:solidFill>
        </p:spPr>
        <p:txBody>
          <a:bodyPr wrap="square" rtlCol="0">
            <a:spAutoFit/>
          </a:bodyPr>
          <a:lstStyle/>
          <a:p>
            <a:r>
              <a:rPr lang="en-US" altLang="ja-JP" sz="1000" b="1" u="none" dirty="0" smtClean="0">
                <a:solidFill>
                  <a:srgbClr val="000000"/>
                </a:solidFill>
                <a:latin typeface="Arial"/>
                <a:cs typeface="Arial"/>
              </a:rPr>
              <a:t>Unique Vertically-aligned growth brings no metal inclusion in CNTs</a:t>
            </a:r>
            <a:endParaRPr kumimoji="1" lang="ja-JP" altLang="en-US" sz="1000" b="1" u="none" dirty="0">
              <a:solidFill>
                <a:srgbClr val="000000"/>
              </a:solidFill>
              <a:latin typeface="Arial"/>
              <a:cs typeface="Arial"/>
            </a:endParaRPr>
          </a:p>
        </p:txBody>
      </p:sp>
      <p:sp>
        <p:nvSpPr>
          <p:cNvPr id="48" name="テキスト ボックス 47"/>
          <p:cNvSpPr txBox="1"/>
          <p:nvPr/>
        </p:nvSpPr>
        <p:spPr>
          <a:xfrm>
            <a:off x="706120" y="2314884"/>
            <a:ext cx="3373532" cy="646331"/>
          </a:xfrm>
          <a:prstGeom prst="rect">
            <a:avLst/>
          </a:prstGeom>
          <a:solidFill>
            <a:srgbClr val="FFDAC6"/>
          </a:solidFill>
        </p:spPr>
        <p:txBody>
          <a:bodyPr wrap="square" rtlCol="0">
            <a:spAutoFit/>
          </a:bodyPr>
          <a:lstStyle/>
          <a:p>
            <a:pPr marL="171450" indent="-171450">
              <a:buFont typeface="Wingdings" charset="2"/>
              <a:buChar char="ü"/>
            </a:pPr>
            <a:r>
              <a:rPr lang="en-US" altLang="ja-JP" sz="900" b="1" u="none" dirty="0" smtClean="0">
                <a:solidFill>
                  <a:srgbClr val="000000"/>
                </a:solidFill>
                <a:latin typeface="Arial"/>
                <a:cs typeface="Arial"/>
              </a:rPr>
              <a:t>Vertically-aligned array gives homogeneous length and diameter of CNTs.</a:t>
            </a:r>
          </a:p>
          <a:p>
            <a:pPr marL="171450" indent="-171450">
              <a:buFont typeface="Wingdings" charset="2"/>
              <a:buChar char="ü"/>
            </a:pPr>
            <a:r>
              <a:rPr lang="en-US" altLang="ja-JP" sz="900" b="1" u="none" dirty="0" smtClean="0">
                <a:solidFill>
                  <a:srgbClr val="000000"/>
                </a:solidFill>
                <a:latin typeface="Arial"/>
                <a:cs typeface="Arial"/>
              </a:rPr>
              <a:t>Yarn is homogeneously  spun from the array without pilling</a:t>
            </a:r>
          </a:p>
        </p:txBody>
      </p:sp>
      <p:sp>
        <p:nvSpPr>
          <p:cNvPr id="49" name="テキスト ボックス 48"/>
          <p:cNvSpPr txBox="1"/>
          <p:nvPr/>
        </p:nvSpPr>
        <p:spPr>
          <a:xfrm>
            <a:off x="685800" y="3876920"/>
            <a:ext cx="3373532" cy="507831"/>
          </a:xfrm>
          <a:prstGeom prst="rect">
            <a:avLst/>
          </a:prstGeom>
          <a:solidFill>
            <a:srgbClr val="FFDAC6"/>
          </a:solidFill>
        </p:spPr>
        <p:txBody>
          <a:bodyPr wrap="square" rtlCol="0">
            <a:spAutoFit/>
          </a:bodyPr>
          <a:lstStyle/>
          <a:p>
            <a:pPr marL="171450" indent="-171450">
              <a:buFont typeface="Wingdings" charset="2"/>
              <a:buChar char="ü"/>
            </a:pPr>
            <a:r>
              <a:rPr lang="en-US" altLang="ja-JP" sz="900" b="1" u="none" dirty="0" smtClean="0">
                <a:solidFill>
                  <a:srgbClr val="000000"/>
                </a:solidFill>
                <a:latin typeface="Arial"/>
                <a:cs typeface="Arial"/>
              </a:rPr>
              <a:t>Flexible and homogeneous yarn</a:t>
            </a:r>
          </a:p>
          <a:p>
            <a:pPr marL="171450" indent="-171450">
              <a:buFont typeface="Wingdings" charset="2"/>
              <a:buChar char="ü"/>
            </a:pPr>
            <a:r>
              <a:rPr lang="en-US" altLang="ja-JP" sz="900" b="1" u="none" dirty="0" smtClean="0">
                <a:solidFill>
                  <a:srgbClr val="000000"/>
                </a:solidFill>
                <a:latin typeface="Arial"/>
                <a:cs typeface="Arial"/>
              </a:rPr>
              <a:t>Various weaving patterns</a:t>
            </a:r>
          </a:p>
          <a:p>
            <a:pPr marL="171450" indent="-171450">
              <a:buFont typeface="Wingdings" charset="2"/>
              <a:buChar char="ü"/>
            </a:pPr>
            <a:r>
              <a:rPr lang="en-US" altLang="ja-JP" sz="900" b="1" u="none" dirty="0" smtClean="0">
                <a:solidFill>
                  <a:srgbClr val="000000"/>
                </a:solidFill>
                <a:latin typeface="Arial"/>
                <a:cs typeface="Arial"/>
              </a:rPr>
              <a:t> Stretchable up to 250%</a:t>
            </a:r>
          </a:p>
        </p:txBody>
      </p:sp>
      <p:sp>
        <p:nvSpPr>
          <p:cNvPr id="50" name="テキスト ボックス 49"/>
          <p:cNvSpPr txBox="1"/>
          <p:nvPr/>
        </p:nvSpPr>
        <p:spPr>
          <a:xfrm>
            <a:off x="4845603" y="2469767"/>
            <a:ext cx="1809197" cy="738664"/>
          </a:xfrm>
          <a:prstGeom prst="rect">
            <a:avLst/>
          </a:prstGeom>
          <a:solidFill>
            <a:schemeClr val="bg1"/>
          </a:solidFill>
        </p:spPr>
        <p:txBody>
          <a:bodyPr wrap="square" rtlCol="0">
            <a:spAutoFit/>
          </a:bodyPr>
          <a:lstStyle/>
          <a:p>
            <a:r>
              <a:rPr lang="en-US" altLang="ja-JP" sz="1050" b="1" u="none" dirty="0" smtClean="0">
                <a:solidFill>
                  <a:srgbClr val="000000"/>
                </a:solidFill>
                <a:latin typeface="Arial"/>
                <a:cs typeface="Arial"/>
              </a:rPr>
              <a:t>Diameter: 20-50 µm</a:t>
            </a:r>
          </a:p>
          <a:p>
            <a:r>
              <a:rPr lang="en-US" altLang="ja-JP" sz="1050" b="1" u="none" dirty="0" smtClean="0">
                <a:solidFill>
                  <a:srgbClr val="000000"/>
                </a:solidFill>
                <a:latin typeface="Arial"/>
                <a:cs typeface="Arial"/>
              </a:rPr>
              <a:t>Conductivity: &gt; 10</a:t>
            </a:r>
            <a:r>
              <a:rPr lang="en-US" altLang="ja-JP" sz="1050" b="1" u="none" baseline="30000" dirty="0" smtClean="0">
                <a:solidFill>
                  <a:srgbClr val="000000"/>
                </a:solidFill>
                <a:latin typeface="Arial"/>
                <a:cs typeface="Arial"/>
              </a:rPr>
              <a:t>3</a:t>
            </a:r>
            <a:r>
              <a:rPr lang="en-US" altLang="ja-JP" sz="1050" b="1" u="none" dirty="0" smtClean="0">
                <a:solidFill>
                  <a:srgbClr val="000000"/>
                </a:solidFill>
                <a:latin typeface="Arial"/>
                <a:cs typeface="Arial"/>
              </a:rPr>
              <a:t> S/m </a:t>
            </a:r>
          </a:p>
          <a:p>
            <a:r>
              <a:rPr lang="en-US" altLang="ja-JP" sz="1050" b="1" u="none" dirty="0" smtClean="0">
                <a:solidFill>
                  <a:srgbClr val="000000"/>
                </a:solidFill>
                <a:latin typeface="Arial"/>
                <a:cs typeface="Arial"/>
              </a:rPr>
              <a:t>Tensile strength: &gt; 1 GPa</a:t>
            </a:r>
          </a:p>
          <a:p>
            <a:r>
              <a:rPr lang="en-US" altLang="ja-JP" sz="1050" b="1" u="none" dirty="0" smtClean="0">
                <a:solidFill>
                  <a:srgbClr val="FF0000"/>
                </a:solidFill>
                <a:latin typeface="Arial"/>
                <a:cs typeface="Arial"/>
              </a:rPr>
              <a:t>Gage Factor &gt; 20</a:t>
            </a:r>
          </a:p>
        </p:txBody>
      </p:sp>
      <p:sp>
        <p:nvSpPr>
          <p:cNvPr id="51" name="テキスト ボックス 50"/>
          <p:cNvSpPr txBox="1"/>
          <p:nvPr/>
        </p:nvSpPr>
        <p:spPr>
          <a:xfrm>
            <a:off x="377830" y="4491607"/>
            <a:ext cx="3998696" cy="1785104"/>
          </a:xfrm>
          <a:prstGeom prst="rect">
            <a:avLst/>
          </a:prstGeom>
          <a:solidFill>
            <a:schemeClr val="bg1"/>
          </a:solidFill>
        </p:spPr>
        <p:txBody>
          <a:bodyPr wrap="square" rtlCol="0">
            <a:spAutoFit/>
          </a:bodyPr>
          <a:lstStyle/>
          <a:p>
            <a:r>
              <a:rPr lang="en-US" altLang="ja-JP" sz="1100" b="1" u="none" dirty="0" smtClean="0">
                <a:solidFill>
                  <a:srgbClr val="000000"/>
                </a:solidFill>
                <a:latin typeface="Arial"/>
                <a:cs typeface="Arial"/>
              </a:rPr>
              <a:t>In comparison with conventional metal coated yarns;</a:t>
            </a:r>
            <a:br>
              <a:rPr lang="en-US" altLang="ja-JP" sz="1100" b="1" u="none" dirty="0" smtClean="0">
                <a:solidFill>
                  <a:srgbClr val="000000"/>
                </a:solidFill>
                <a:latin typeface="Arial"/>
                <a:cs typeface="Arial"/>
              </a:rPr>
            </a:br>
            <a:endParaRPr lang="en-US" altLang="ja-JP" sz="1100" b="1" u="none" dirty="0" smtClean="0">
              <a:solidFill>
                <a:srgbClr val="000000"/>
              </a:solidFill>
              <a:latin typeface="Arial"/>
              <a:cs typeface="Arial"/>
            </a:endParaRPr>
          </a:p>
          <a:p>
            <a:pPr marL="171450" indent="-171450">
              <a:buFont typeface="Wingdings" charset="2"/>
              <a:buChar char="ü"/>
            </a:pPr>
            <a:r>
              <a:rPr lang="en-US" altLang="ja-JP" sz="1100" b="1" u="none" dirty="0" smtClean="0">
                <a:solidFill>
                  <a:srgbClr val="000000"/>
                </a:solidFill>
                <a:latin typeface="Arial"/>
                <a:cs typeface="Arial"/>
              </a:rPr>
              <a:t>Higher Tensile strength</a:t>
            </a:r>
          </a:p>
          <a:p>
            <a:pPr marL="171450" indent="-171450">
              <a:buFont typeface="Wingdings" charset="2"/>
              <a:buChar char="ü"/>
            </a:pPr>
            <a:r>
              <a:rPr lang="en-US" altLang="ja-JP" sz="1100" b="1" u="none" dirty="0" smtClean="0">
                <a:solidFill>
                  <a:srgbClr val="000000"/>
                </a:solidFill>
                <a:latin typeface="Arial"/>
                <a:cs typeface="Arial"/>
              </a:rPr>
              <a:t>Durable because of no chemical treatment</a:t>
            </a:r>
          </a:p>
          <a:p>
            <a:pPr marL="171450" indent="-171450">
              <a:buFont typeface="Wingdings" charset="2"/>
              <a:buChar char="ü"/>
            </a:pPr>
            <a:r>
              <a:rPr lang="en-US" altLang="ja-JP" sz="1100" b="1" u="none" dirty="0" smtClean="0">
                <a:solidFill>
                  <a:srgbClr val="000000"/>
                </a:solidFill>
                <a:latin typeface="Arial"/>
                <a:cs typeface="Arial"/>
              </a:rPr>
              <a:t>Durable &amp; Washable</a:t>
            </a:r>
          </a:p>
          <a:p>
            <a:pPr marL="171450" indent="-171450">
              <a:buFont typeface="Wingdings" charset="2"/>
              <a:buChar char="ü"/>
            </a:pPr>
            <a:r>
              <a:rPr lang="en-US" altLang="ja-JP" sz="1100" b="1" u="none" dirty="0" smtClean="0">
                <a:solidFill>
                  <a:srgbClr val="000000"/>
                </a:solidFill>
                <a:latin typeface="Arial"/>
                <a:cs typeface="Arial"/>
              </a:rPr>
              <a:t>Higher conductivity</a:t>
            </a:r>
          </a:p>
          <a:p>
            <a:pPr marL="171450" indent="-171450">
              <a:buFont typeface="Wingdings" charset="2"/>
              <a:buChar char="ü"/>
            </a:pPr>
            <a:r>
              <a:rPr lang="en-US" altLang="ja-JP" sz="1100" b="1" u="none" dirty="0" smtClean="0">
                <a:solidFill>
                  <a:srgbClr val="000000"/>
                </a:solidFill>
                <a:latin typeface="Arial"/>
                <a:cs typeface="Arial"/>
              </a:rPr>
              <a:t>No change of conductivity with stretch</a:t>
            </a:r>
          </a:p>
          <a:p>
            <a:endParaRPr lang="en-US" altLang="ja-JP" sz="1100" b="1" u="none" dirty="0" smtClean="0">
              <a:solidFill>
                <a:srgbClr val="000000"/>
              </a:solidFill>
              <a:latin typeface="Arial"/>
              <a:cs typeface="Arial"/>
            </a:endParaRPr>
          </a:p>
          <a:p>
            <a:endParaRPr lang="en-US" altLang="ja-JP" sz="1100" b="1" u="none" dirty="0" smtClean="0">
              <a:solidFill>
                <a:srgbClr val="000000"/>
              </a:solidFill>
              <a:latin typeface="Arial"/>
              <a:cs typeface="Arial"/>
            </a:endParaRPr>
          </a:p>
          <a:p>
            <a:endParaRPr lang="en-US" altLang="ja-JP" sz="1100" b="1" u="none" dirty="0" smtClean="0">
              <a:solidFill>
                <a:srgbClr val="000000"/>
              </a:solidFill>
              <a:latin typeface="Arial"/>
              <a:cs typeface="Arial"/>
            </a:endParaRPr>
          </a:p>
        </p:txBody>
      </p:sp>
      <p:sp>
        <p:nvSpPr>
          <p:cNvPr id="52" name="テキスト ボックス 51"/>
          <p:cNvSpPr txBox="1"/>
          <p:nvPr/>
        </p:nvSpPr>
        <p:spPr>
          <a:xfrm>
            <a:off x="4774482" y="3500149"/>
            <a:ext cx="2980303" cy="307777"/>
          </a:xfrm>
          <a:prstGeom prst="rect">
            <a:avLst/>
          </a:prstGeom>
          <a:solidFill>
            <a:srgbClr val="FFFFFF"/>
          </a:solidFill>
        </p:spPr>
        <p:txBody>
          <a:bodyPr wrap="none" rtlCol="0">
            <a:spAutoFit/>
          </a:bodyPr>
          <a:lstStyle/>
          <a:p>
            <a:r>
              <a:rPr kumimoji="1" lang="en-US" altLang="ja-JP" sz="1400" b="1" u="none" dirty="0" smtClean="0">
                <a:solidFill>
                  <a:srgbClr val="000090"/>
                </a:solidFill>
                <a:latin typeface="Arial"/>
                <a:cs typeface="Arial"/>
              </a:rPr>
              <a:t>Detection of</a:t>
            </a:r>
            <a:r>
              <a:rPr lang="en-US" altLang="ja-JP" sz="1400" b="1" u="none" dirty="0">
                <a:solidFill>
                  <a:srgbClr val="000090"/>
                </a:solidFill>
                <a:latin typeface="Arial"/>
                <a:cs typeface="Arial"/>
              </a:rPr>
              <a:t> </a:t>
            </a:r>
            <a:r>
              <a:rPr lang="en-US" altLang="ja-JP" sz="1400" b="1" u="none" dirty="0" smtClean="0">
                <a:solidFill>
                  <a:srgbClr val="000090"/>
                </a:solidFill>
                <a:latin typeface="Arial"/>
                <a:cs typeface="Arial"/>
              </a:rPr>
              <a:t>capacitance change </a:t>
            </a:r>
            <a:r>
              <a:rPr kumimoji="1" lang="en-US" altLang="ja-JP" sz="1400" b="1" u="none" dirty="0" smtClean="0">
                <a:solidFill>
                  <a:srgbClr val="000090"/>
                </a:solidFill>
                <a:latin typeface="Arial"/>
                <a:cs typeface="Arial"/>
              </a:rPr>
              <a:t> </a:t>
            </a:r>
            <a:endParaRPr kumimoji="1" lang="ja-JP" altLang="en-US" sz="1400" b="1" u="none" dirty="0">
              <a:solidFill>
                <a:srgbClr val="000090"/>
              </a:solidFill>
              <a:latin typeface="Arial"/>
              <a:cs typeface="Arial"/>
            </a:endParaRPr>
          </a:p>
        </p:txBody>
      </p:sp>
      <p:sp>
        <p:nvSpPr>
          <p:cNvPr id="53" name="テキスト ボックス 52"/>
          <p:cNvSpPr txBox="1"/>
          <p:nvPr/>
        </p:nvSpPr>
        <p:spPr>
          <a:xfrm>
            <a:off x="4608409" y="3807926"/>
            <a:ext cx="2296309" cy="246221"/>
          </a:xfrm>
          <a:prstGeom prst="rect">
            <a:avLst/>
          </a:prstGeom>
          <a:solidFill>
            <a:srgbClr val="FFFFFF"/>
          </a:solidFill>
        </p:spPr>
        <p:txBody>
          <a:bodyPr wrap="none" rtlCol="0">
            <a:spAutoFit/>
          </a:bodyPr>
          <a:lstStyle/>
          <a:p>
            <a:r>
              <a:rPr kumimoji="1" lang="en-US" altLang="ja-JP" sz="1000" b="1" u="none" dirty="0" smtClean="0">
                <a:latin typeface="Arial"/>
                <a:cs typeface="Arial"/>
              </a:rPr>
              <a:t>A simple circuit works to pick it up</a:t>
            </a:r>
            <a:endParaRPr kumimoji="1" lang="ja-JP" altLang="en-US" sz="1000" b="1" u="none" dirty="0">
              <a:latin typeface="Arial"/>
              <a:cs typeface="Arial"/>
            </a:endParaRPr>
          </a:p>
        </p:txBody>
      </p:sp>
      <p:sp>
        <p:nvSpPr>
          <p:cNvPr id="54" name="円形吹き出し 53"/>
          <p:cNvSpPr/>
          <p:nvPr/>
        </p:nvSpPr>
        <p:spPr>
          <a:xfrm>
            <a:off x="6929120" y="3858635"/>
            <a:ext cx="1229360" cy="431663"/>
          </a:xfrm>
          <a:prstGeom prst="wedgeEllipseCallout">
            <a:avLst>
              <a:gd name="adj1" fmla="val -61012"/>
              <a:gd name="adj2" fmla="val 49296"/>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55" name="テキスト ボックス 54"/>
          <p:cNvSpPr txBox="1"/>
          <p:nvPr/>
        </p:nvSpPr>
        <p:spPr>
          <a:xfrm>
            <a:off x="6904718" y="3915756"/>
            <a:ext cx="1250688" cy="276999"/>
          </a:xfrm>
          <a:prstGeom prst="rect">
            <a:avLst/>
          </a:prstGeom>
          <a:noFill/>
        </p:spPr>
        <p:txBody>
          <a:bodyPr wrap="none" rtlCol="0">
            <a:spAutoFit/>
          </a:bodyPr>
          <a:lstStyle/>
          <a:p>
            <a:r>
              <a:rPr kumimoji="1" lang="en-US" altLang="ja-JP" sz="1200" b="1" u="none" dirty="0" smtClean="0">
                <a:solidFill>
                  <a:schemeClr val="bg1"/>
                </a:solidFill>
                <a:latin typeface="Arial"/>
                <a:cs typeface="Arial"/>
              </a:rPr>
              <a:t>1. Tap the tape</a:t>
            </a:r>
            <a:endParaRPr kumimoji="1" lang="ja-JP" altLang="en-US" sz="1200" b="1" u="none" dirty="0">
              <a:solidFill>
                <a:schemeClr val="bg1"/>
              </a:solidFill>
              <a:latin typeface="Arial"/>
              <a:cs typeface="Arial"/>
            </a:endParaRPr>
          </a:p>
        </p:txBody>
      </p:sp>
      <p:sp>
        <p:nvSpPr>
          <p:cNvPr id="56" name="円形吹き出し 55"/>
          <p:cNvSpPr/>
          <p:nvPr/>
        </p:nvSpPr>
        <p:spPr>
          <a:xfrm>
            <a:off x="7457440" y="4398388"/>
            <a:ext cx="1229360" cy="431663"/>
          </a:xfrm>
          <a:prstGeom prst="wedgeEllipseCallout">
            <a:avLst>
              <a:gd name="adj1" fmla="val -61012"/>
              <a:gd name="adj2" fmla="val 49296"/>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57" name="テキスト ボックス 56"/>
          <p:cNvSpPr txBox="1"/>
          <p:nvPr/>
        </p:nvSpPr>
        <p:spPr>
          <a:xfrm>
            <a:off x="7527216" y="4409119"/>
            <a:ext cx="1082786" cy="400110"/>
          </a:xfrm>
          <a:prstGeom prst="rect">
            <a:avLst/>
          </a:prstGeom>
          <a:noFill/>
        </p:spPr>
        <p:txBody>
          <a:bodyPr wrap="none" rtlCol="0">
            <a:spAutoFit/>
          </a:bodyPr>
          <a:lstStyle/>
          <a:p>
            <a:r>
              <a:rPr lang="en-US" altLang="ja-JP" sz="1000" b="1" u="none" dirty="0">
                <a:solidFill>
                  <a:schemeClr val="bg1"/>
                </a:solidFill>
                <a:latin typeface="Arial"/>
                <a:cs typeface="Arial"/>
              </a:rPr>
              <a:t>2</a:t>
            </a:r>
            <a:r>
              <a:rPr kumimoji="1" lang="en-US" altLang="ja-JP" sz="1000" b="1" u="none" dirty="0" smtClean="0">
                <a:solidFill>
                  <a:schemeClr val="bg1"/>
                </a:solidFill>
                <a:latin typeface="Arial"/>
                <a:cs typeface="Arial"/>
              </a:rPr>
              <a:t>. Capacitance  </a:t>
            </a:r>
          </a:p>
          <a:p>
            <a:r>
              <a:rPr kumimoji="1" lang="en-US" altLang="ja-JP" sz="1000" b="1" u="none" dirty="0" smtClean="0">
                <a:solidFill>
                  <a:schemeClr val="bg1"/>
                </a:solidFill>
                <a:latin typeface="Arial"/>
                <a:cs typeface="Arial"/>
              </a:rPr>
              <a:t>    Change</a:t>
            </a:r>
            <a:endParaRPr kumimoji="1" lang="ja-JP" altLang="en-US" sz="1000" b="1" u="none" dirty="0">
              <a:solidFill>
                <a:schemeClr val="bg1"/>
              </a:solidFill>
              <a:latin typeface="Arial"/>
              <a:cs typeface="Arial"/>
            </a:endParaRPr>
          </a:p>
        </p:txBody>
      </p:sp>
      <p:sp>
        <p:nvSpPr>
          <p:cNvPr id="58" name="円形吹き出し 57"/>
          <p:cNvSpPr/>
          <p:nvPr/>
        </p:nvSpPr>
        <p:spPr>
          <a:xfrm>
            <a:off x="5537654" y="5124972"/>
            <a:ext cx="1367063" cy="431663"/>
          </a:xfrm>
          <a:prstGeom prst="wedgeEllipseCallout">
            <a:avLst>
              <a:gd name="adj1" fmla="val -60165"/>
              <a:gd name="adj2" fmla="val -68880"/>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59" name="テキスト ボックス 58"/>
          <p:cNvSpPr txBox="1"/>
          <p:nvPr/>
        </p:nvSpPr>
        <p:spPr>
          <a:xfrm>
            <a:off x="5649603" y="5182093"/>
            <a:ext cx="1056900" cy="276999"/>
          </a:xfrm>
          <a:prstGeom prst="rect">
            <a:avLst/>
          </a:prstGeom>
          <a:noFill/>
        </p:spPr>
        <p:txBody>
          <a:bodyPr wrap="none" rtlCol="0">
            <a:spAutoFit/>
          </a:bodyPr>
          <a:lstStyle/>
          <a:p>
            <a:r>
              <a:rPr lang="en-US" altLang="ja-JP" sz="1200" b="1" u="none" dirty="0">
                <a:solidFill>
                  <a:schemeClr val="bg1"/>
                </a:solidFill>
                <a:latin typeface="Arial"/>
                <a:cs typeface="Arial"/>
              </a:rPr>
              <a:t>3</a:t>
            </a:r>
            <a:r>
              <a:rPr kumimoji="1" lang="en-US" altLang="ja-JP" sz="1200" b="1" u="none" dirty="0" smtClean="0">
                <a:solidFill>
                  <a:schemeClr val="bg1"/>
                </a:solidFill>
                <a:latin typeface="Arial"/>
                <a:cs typeface="Arial"/>
              </a:rPr>
              <a:t>. </a:t>
            </a:r>
            <a:r>
              <a:rPr lang="en-US" altLang="ja-JP" sz="1200" b="1" u="none" dirty="0" smtClean="0">
                <a:solidFill>
                  <a:schemeClr val="bg1"/>
                </a:solidFill>
                <a:latin typeface="Arial"/>
                <a:cs typeface="Arial"/>
              </a:rPr>
              <a:t>Detection</a:t>
            </a:r>
            <a:endParaRPr kumimoji="1" lang="ja-JP" altLang="en-US" sz="1200" b="1" u="none" dirty="0">
              <a:solidFill>
                <a:schemeClr val="bg1"/>
              </a:solidFill>
              <a:latin typeface="Arial"/>
              <a:cs typeface="Arial"/>
            </a:endParaRPr>
          </a:p>
        </p:txBody>
      </p:sp>
      <p:sp>
        <p:nvSpPr>
          <p:cNvPr id="60" name="テキスト ボックス 59"/>
          <p:cNvSpPr txBox="1"/>
          <p:nvPr/>
        </p:nvSpPr>
        <p:spPr>
          <a:xfrm>
            <a:off x="7963671" y="5074371"/>
            <a:ext cx="646331" cy="215444"/>
          </a:xfrm>
          <a:prstGeom prst="rect">
            <a:avLst/>
          </a:prstGeom>
          <a:solidFill>
            <a:schemeClr val="bg1"/>
          </a:solidFill>
        </p:spPr>
        <p:txBody>
          <a:bodyPr wrap="none" rtlCol="0">
            <a:spAutoFit/>
          </a:bodyPr>
          <a:lstStyle/>
          <a:p>
            <a:r>
              <a:rPr kumimoji="1" lang="en-US" altLang="ja-JP" sz="800" b="1" u="none" dirty="0" smtClean="0">
                <a:latin typeface="Arial"/>
                <a:cs typeface="Arial"/>
              </a:rPr>
              <a:t>CNT tape</a:t>
            </a:r>
            <a:endParaRPr kumimoji="1" lang="ja-JP" altLang="en-US" sz="800" b="1" u="none" dirty="0">
              <a:latin typeface="Arial"/>
              <a:cs typeface="Arial"/>
            </a:endParaRPr>
          </a:p>
        </p:txBody>
      </p:sp>
      <p:sp>
        <p:nvSpPr>
          <p:cNvPr id="61" name="テキスト ボックス 60"/>
          <p:cNvSpPr txBox="1"/>
          <p:nvPr/>
        </p:nvSpPr>
        <p:spPr>
          <a:xfrm>
            <a:off x="4863012" y="5074371"/>
            <a:ext cx="549349" cy="338554"/>
          </a:xfrm>
          <a:prstGeom prst="rect">
            <a:avLst/>
          </a:prstGeom>
          <a:solidFill>
            <a:schemeClr val="bg1"/>
          </a:solidFill>
        </p:spPr>
        <p:txBody>
          <a:bodyPr wrap="none" rtlCol="0">
            <a:spAutoFit/>
          </a:bodyPr>
          <a:lstStyle/>
          <a:p>
            <a:pPr algn="ctr"/>
            <a:r>
              <a:rPr lang="en-US" altLang="ja-JP" sz="800" b="1" u="none" dirty="0" smtClean="0">
                <a:latin typeface="Arial"/>
                <a:cs typeface="Arial"/>
              </a:rPr>
              <a:t>Control</a:t>
            </a:r>
          </a:p>
          <a:p>
            <a:pPr algn="ctr"/>
            <a:r>
              <a:rPr kumimoji="1" lang="en-US" altLang="ja-JP" sz="800" b="1" u="none" dirty="0" smtClean="0">
                <a:latin typeface="Arial"/>
                <a:cs typeface="Arial"/>
              </a:rPr>
              <a:t>Board</a:t>
            </a:r>
            <a:endParaRPr kumimoji="1" lang="ja-JP" altLang="en-US" sz="800" b="1" u="none" dirty="0">
              <a:latin typeface="Arial"/>
              <a:cs typeface="Arial"/>
            </a:endParaRPr>
          </a:p>
        </p:txBody>
      </p:sp>
      <p:sp>
        <p:nvSpPr>
          <p:cNvPr id="62" name="正方形/長方形 61"/>
          <p:cNvSpPr/>
          <p:nvPr/>
        </p:nvSpPr>
        <p:spPr>
          <a:xfrm>
            <a:off x="6019800" y="5638800"/>
            <a:ext cx="2758440" cy="386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63" name="テキスト ボックス 62"/>
          <p:cNvSpPr txBox="1"/>
          <p:nvPr/>
        </p:nvSpPr>
        <p:spPr>
          <a:xfrm>
            <a:off x="7078814" y="3100709"/>
            <a:ext cx="1531188" cy="215444"/>
          </a:xfrm>
          <a:prstGeom prst="rect">
            <a:avLst/>
          </a:prstGeom>
          <a:solidFill>
            <a:srgbClr val="FFFFFF"/>
          </a:solidFill>
        </p:spPr>
        <p:txBody>
          <a:bodyPr wrap="none" rtlCol="0">
            <a:spAutoFit/>
          </a:bodyPr>
          <a:lstStyle/>
          <a:p>
            <a:r>
              <a:rPr kumimoji="1" lang="en-US" altLang="ja-JP" sz="800" b="1" u="none" dirty="0" smtClean="0">
                <a:latin typeface="Arial"/>
                <a:cs typeface="Arial"/>
              </a:rPr>
              <a:t>Photo: Rigid CNT yarn tape</a:t>
            </a:r>
            <a:endParaRPr kumimoji="1" lang="ja-JP" altLang="en-US" sz="800" b="1" u="none" dirty="0">
              <a:latin typeface="Arial"/>
              <a:cs typeface="Arial"/>
            </a:endParaRPr>
          </a:p>
        </p:txBody>
      </p:sp>
    </p:spTree>
    <p:extLst>
      <p:ext uri="{BB962C8B-B14F-4D97-AF65-F5344CB8AC3E}">
        <p14:creationId xmlns:p14="http://schemas.microsoft.com/office/powerpoint/2010/main" val="3288787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Technical Description</a:t>
            </a:r>
            <a:endParaRPr kumimoji="1" lang="ja-JP" altLang="en-US" baseline="30000" dirty="0"/>
          </a:p>
        </p:txBody>
      </p:sp>
      <p:sp>
        <p:nvSpPr>
          <p:cNvPr id="3" name="フッター プレースホルダー 2"/>
          <p:cNvSpPr>
            <a:spLocks noGrp="1"/>
          </p:cNvSpPr>
          <p:nvPr>
            <p:ph type="ftr" sz="quarter" idx="11"/>
          </p:nvPr>
        </p:nvSpPr>
        <p:spPr/>
        <p:txBody>
          <a:bodyPr/>
          <a:lstStyle/>
          <a:p>
            <a:r>
              <a:rPr kumimoji="1" lang="en-US" altLang="ja-JP" smtClean="0"/>
              <a:t>Confidential</a:t>
            </a:r>
            <a:endParaRPr kumimoji="1" lang="ja-JP" altLang="en-US"/>
          </a:p>
        </p:txBody>
      </p:sp>
      <p:sp>
        <p:nvSpPr>
          <p:cNvPr id="4" name="スライド番号プレースホルダー 3"/>
          <p:cNvSpPr>
            <a:spLocks noGrp="1"/>
          </p:cNvSpPr>
          <p:nvPr>
            <p:ph type="sldNum" sz="quarter" idx="12"/>
          </p:nvPr>
        </p:nvSpPr>
        <p:spPr/>
        <p:txBody>
          <a:bodyPr/>
          <a:lstStyle/>
          <a:p>
            <a:fld id="{555FFBAC-CD5B-6547-B904-93FB9741B567}" type="slidenum">
              <a:rPr kumimoji="1" lang="ja-JP" altLang="en-US" smtClean="0"/>
              <a:t>25</a:t>
            </a:fld>
            <a:endParaRPr kumimoji="1" lang="ja-JP" altLang="en-US"/>
          </a:p>
        </p:txBody>
      </p:sp>
      <p:pic>
        <p:nvPicPr>
          <p:cNvPr id="5" name="図 4" descr="スクリーンショット 2018-04-24 10.29.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98221" y="1311314"/>
            <a:ext cx="1610701" cy="1187892"/>
          </a:xfrm>
          <a:prstGeom prst="rect">
            <a:avLst/>
          </a:prstGeom>
        </p:spPr>
      </p:pic>
      <p:pic>
        <p:nvPicPr>
          <p:cNvPr id="6" name="図 5" descr="スクリーンショット 2018-04-24 10.31.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4622" y="1229325"/>
            <a:ext cx="1002178" cy="1677274"/>
          </a:xfrm>
          <a:prstGeom prst="rect">
            <a:avLst/>
          </a:prstGeom>
        </p:spPr>
      </p:pic>
      <p:sp>
        <p:nvSpPr>
          <p:cNvPr id="7" name="テキスト ボックス 6"/>
          <p:cNvSpPr txBox="1"/>
          <p:nvPr/>
        </p:nvSpPr>
        <p:spPr>
          <a:xfrm>
            <a:off x="188025" y="758113"/>
            <a:ext cx="1966122" cy="461665"/>
          </a:xfrm>
          <a:prstGeom prst="rect">
            <a:avLst/>
          </a:prstGeom>
          <a:noFill/>
        </p:spPr>
        <p:txBody>
          <a:bodyPr wrap="square" rtlCol="0">
            <a:spAutoFit/>
          </a:bodyPr>
          <a:lstStyle/>
          <a:p>
            <a:pPr algn="ctr"/>
            <a:r>
              <a:rPr kumimoji="1" lang="en-US" altLang="ja-JP" sz="1200" b="1" dirty="0" smtClean="0">
                <a:latin typeface="Arial"/>
                <a:cs typeface="Arial"/>
              </a:rPr>
              <a:t>Double-Walled Carbon Nanotube (DWCNTs)</a:t>
            </a:r>
            <a:endParaRPr kumimoji="1" lang="ja-JP" altLang="en-US" sz="1200" b="1" dirty="0">
              <a:latin typeface="Arial"/>
              <a:cs typeface="Arial"/>
            </a:endParaRPr>
          </a:p>
        </p:txBody>
      </p:sp>
      <p:sp>
        <p:nvSpPr>
          <p:cNvPr id="8" name="テキスト ボックス 7"/>
          <p:cNvSpPr txBox="1"/>
          <p:nvPr/>
        </p:nvSpPr>
        <p:spPr>
          <a:xfrm>
            <a:off x="3935649" y="826094"/>
            <a:ext cx="2928785" cy="276999"/>
          </a:xfrm>
          <a:prstGeom prst="rect">
            <a:avLst/>
          </a:prstGeom>
          <a:noFill/>
        </p:spPr>
        <p:txBody>
          <a:bodyPr wrap="square" rtlCol="0">
            <a:spAutoFit/>
          </a:bodyPr>
          <a:lstStyle/>
          <a:p>
            <a:pPr algn="ctr"/>
            <a:r>
              <a:rPr kumimoji="1" lang="en-US" altLang="ja-JP" sz="1200" b="1" dirty="0" smtClean="0">
                <a:latin typeface="Arial"/>
                <a:cs typeface="Arial"/>
              </a:rPr>
              <a:t>DWCNTs drawn &amp; twisted to yarn </a:t>
            </a:r>
            <a:endParaRPr kumimoji="1" lang="ja-JP" altLang="en-US" sz="1200" b="1" dirty="0">
              <a:latin typeface="Arial"/>
              <a:cs typeface="Arial"/>
            </a:endParaRPr>
          </a:p>
        </p:txBody>
      </p:sp>
      <p:pic>
        <p:nvPicPr>
          <p:cNvPr id="9" name="図 8" descr="スクリーンショット 2018-04-24 10.35.5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25" y="1209420"/>
            <a:ext cx="2894504" cy="1559057"/>
          </a:xfrm>
          <a:prstGeom prst="rect">
            <a:avLst/>
          </a:prstGeom>
        </p:spPr>
      </p:pic>
      <p:pic>
        <p:nvPicPr>
          <p:cNvPr id="10" name="図 9" descr="スクリーンショット 2018-04-24 10.39.3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8922" y="1486972"/>
            <a:ext cx="2688621" cy="1012234"/>
          </a:xfrm>
          <a:prstGeom prst="rect">
            <a:avLst/>
          </a:prstGeom>
        </p:spPr>
      </p:pic>
      <p:sp>
        <p:nvSpPr>
          <p:cNvPr id="11" name="テキスト ボックス 10"/>
          <p:cNvSpPr txBox="1"/>
          <p:nvPr/>
        </p:nvSpPr>
        <p:spPr>
          <a:xfrm>
            <a:off x="7239683" y="826094"/>
            <a:ext cx="1757081" cy="276999"/>
          </a:xfrm>
          <a:prstGeom prst="rect">
            <a:avLst/>
          </a:prstGeom>
          <a:noFill/>
        </p:spPr>
        <p:txBody>
          <a:bodyPr wrap="square" rtlCol="0">
            <a:spAutoFit/>
          </a:bodyPr>
          <a:lstStyle/>
          <a:p>
            <a:pPr algn="ctr"/>
            <a:r>
              <a:rPr lang="en-US" altLang="ja-JP" sz="1200" b="1" dirty="0" err="1">
                <a:latin typeface="Arial"/>
                <a:cs typeface="Arial"/>
              </a:rPr>
              <a:t>Sugikuro</a:t>
            </a:r>
            <a:r>
              <a:rPr lang="en-US" altLang="ja-JP" sz="1200" b="1" baseline="30000" dirty="0" smtClean="0">
                <a:latin typeface="Arial"/>
                <a:cs typeface="Arial"/>
              </a:rPr>
              <a:t>® </a:t>
            </a:r>
            <a:r>
              <a:rPr lang="en-US" altLang="ja-JP" sz="1200" b="1" dirty="0" smtClean="0">
                <a:latin typeface="Arial"/>
                <a:cs typeface="Arial"/>
              </a:rPr>
              <a:t>Yarn</a:t>
            </a:r>
            <a:endParaRPr kumimoji="1" lang="ja-JP" altLang="en-US" sz="1200" b="1" dirty="0">
              <a:latin typeface="Arial"/>
              <a:cs typeface="Arial"/>
            </a:endParaRPr>
          </a:p>
        </p:txBody>
      </p:sp>
      <p:sp>
        <p:nvSpPr>
          <p:cNvPr id="12" name="テキスト ボックス 11"/>
          <p:cNvSpPr txBox="1"/>
          <p:nvPr/>
        </p:nvSpPr>
        <p:spPr>
          <a:xfrm>
            <a:off x="397066" y="1997359"/>
            <a:ext cx="1757081" cy="261610"/>
          </a:xfrm>
          <a:prstGeom prst="rect">
            <a:avLst/>
          </a:prstGeom>
          <a:noFill/>
        </p:spPr>
        <p:txBody>
          <a:bodyPr wrap="square" rtlCol="0">
            <a:spAutoFit/>
          </a:bodyPr>
          <a:lstStyle/>
          <a:p>
            <a:pPr algn="ctr"/>
            <a:r>
              <a:rPr lang="en-US" altLang="ja-JP" sz="1100" b="1" dirty="0" smtClean="0">
                <a:solidFill>
                  <a:srgbClr val="FFFF00"/>
                </a:solidFill>
                <a:latin typeface="Times New Roman"/>
                <a:cs typeface="Times New Roman"/>
              </a:rPr>
              <a:t>Vertically Aligned</a:t>
            </a:r>
            <a:endParaRPr kumimoji="1" lang="ja-JP" altLang="en-US" sz="1100" b="1" dirty="0">
              <a:solidFill>
                <a:srgbClr val="FFFF00"/>
              </a:solidFill>
              <a:latin typeface="Times New Roman"/>
              <a:cs typeface="Times New Roman"/>
            </a:endParaRPr>
          </a:p>
        </p:txBody>
      </p:sp>
      <p:graphicFrame>
        <p:nvGraphicFramePr>
          <p:cNvPr id="13" name="表 12"/>
          <p:cNvGraphicFramePr>
            <a:graphicFrameLocks noGrp="1"/>
          </p:cNvGraphicFramePr>
          <p:nvPr>
            <p:extLst>
              <p:ext uri="{D42A27DB-BD31-4B8C-83A1-F6EECF244321}">
                <p14:modId xmlns:p14="http://schemas.microsoft.com/office/powerpoint/2010/main" val="1664411418"/>
              </p:ext>
            </p:extLst>
          </p:nvPr>
        </p:nvGraphicFramePr>
        <p:xfrm>
          <a:off x="91526" y="3051023"/>
          <a:ext cx="3844123" cy="3436798"/>
        </p:xfrm>
        <a:graphic>
          <a:graphicData uri="http://schemas.openxmlformats.org/drawingml/2006/table">
            <a:tbl>
              <a:tblPr firstRow="1" bandRow="1">
                <a:tableStyleId>{21E4AEA4-8DFA-4A89-87EB-49C32662AFE0}</a:tableStyleId>
              </a:tblPr>
              <a:tblGrid>
                <a:gridCol w="3844123"/>
              </a:tblGrid>
              <a:tr h="261137">
                <a:tc>
                  <a:txBody>
                    <a:bodyPr/>
                    <a:lstStyle/>
                    <a:p>
                      <a:pPr algn="ctr"/>
                      <a:r>
                        <a:rPr kumimoji="1" lang="en-US" altLang="ja-JP" sz="1200" dirty="0" smtClean="0"/>
                        <a:t>Technology</a:t>
                      </a:r>
                      <a:endParaRPr kumimoji="1" lang="ja-JP" altLang="en-US" sz="1200" b="1" i="0" dirty="0">
                        <a:latin typeface="Times New Roman"/>
                        <a:cs typeface="Times New Roman"/>
                      </a:endParaRPr>
                    </a:p>
                  </a:txBody>
                  <a:tcPr/>
                </a:tc>
              </a:tr>
              <a:tr h="1532027">
                <a:tc>
                  <a:txBody>
                    <a:bodyPr/>
                    <a:lstStyle/>
                    <a:p>
                      <a:pPr marL="0" indent="0">
                        <a:lnSpc>
                          <a:spcPct val="110000"/>
                        </a:lnSpc>
                        <a:buFont typeface="+mj-lt"/>
                        <a:buNone/>
                      </a:pPr>
                      <a:r>
                        <a:rPr lang="en-US" altLang="ja-JP" sz="1200" u="sng" dirty="0" err="1" smtClean="0"/>
                        <a:t>Sugikuro</a:t>
                      </a:r>
                      <a:r>
                        <a:rPr lang="en-US" altLang="ja-JP" sz="1200" u="sng" baseline="30000" dirty="0" smtClean="0"/>
                        <a:t>®</a:t>
                      </a:r>
                      <a:r>
                        <a:rPr lang="en-US" altLang="ja-JP" sz="1200" u="sng" baseline="0" dirty="0" smtClean="0"/>
                        <a:t> Yarn </a:t>
                      </a:r>
                      <a:endParaRPr kumimoji="1" lang="en-US" altLang="ja-JP" sz="1200" u="sng" dirty="0" smtClean="0"/>
                    </a:p>
                    <a:p>
                      <a:pPr marL="0" indent="0">
                        <a:lnSpc>
                          <a:spcPct val="110000"/>
                        </a:lnSpc>
                        <a:buFont typeface="+mj-lt"/>
                        <a:buNone/>
                      </a:pPr>
                      <a:r>
                        <a:rPr kumimoji="1" lang="en-US" altLang="ja-JP" sz="1100" u="none" dirty="0" smtClean="0"/>
                        <a:t>1. Dry Vertically-aligned</a:t>
                      </a:r>
                      <a:r>
                        <a:rPr kumimoji="1" lang="en-US" altLang="ja-JP" sz="1100" u="none" baseline="0" dirty="0" smtClean="0"/>
                        <a:t> DWCNTs from Okayama Univ. </a:t>
                      </a:r>
                      <a:endParaRPr kumimoji="1" lang="en-US" altLang="ja-JP" sz="1100" u="none" dirty="0" smtClean="0"/>
                    </a:p>
                    <a:p>
                      <a:pPr marL="171450" indent="-171450">
                        <a:lnSpc>
                          <a:spcPct val="110000"/>
                        </a:lnSpc>
                        <a:buFont typeface="Wingdings" charset="2"/>
                        <a:buChar char="ü"/>
                      </a:pPr>
                      <a:r>
                        <a:rPr kumimoji="1" lang="en-US" altLang="ja-JP" sz="1100" u="none" dirty="0" smtClean="0"/>
                        <a:t>Homogeneous,</a:t>
                      </a:r>
                      <a:r>
                        <a:rPr kumimoji="1" lang="en-US" altLang="ja-JP" sz="1100" u="none" baseline="0" dirty="0" smtClean="0"/>
                        <a:t> No metal residue, no distribution of length or diameter.</a:t>
                      </a:r>
                      <a:endParaRPr kumimoji="1" lang="en-US" altLang="ja-JP" sz="1100" u="none" dirty="0" smtClean="0"/>
                    </a:p>
                    <a:p>
                      <a:pPr marL="0" indent="0">
                        <a:lnSpc>
                          <a:spcPct val="110000"/>
                        </a:lnSpc>
                        <a:buFont typeface="+mj-lt"/>
                        <a:buNone/>
                      </a:pPr>
                      <a:r>
                        <a:rPr kumimoji="1" lang="en-US" altLang="ja-JP" sz="1100" u="none" dirty="0" smtClean="0"/>
                        <a:t>2. Synthesis tech., Direct spinning (Primary Yarn)</a:t>
                      </a:r>
                      <a:r>
                        <a:rPr kumimoji="1" lang="en-US" altLang="ja-JP" sz="1100" u="none" baseline="0" dirty="0" smtClean="0"/>
                        <a:t> &amp; </a:t>
                      </a:r>
                      <a:r>
                        <a:rPr kumimoji="1" lang="en-US" altLang="ja-JP" sz="1100" u="none" dirty="0" smtClean="0"/>
                        <a:t>Secondary</a:t>
                      </a:r>
                      <a:r>
                        <a:rPr kumimoji="1" lang="en-US" altLang="ja-JP" sz="1100" u="none" baseline="0" dirty="0" smtClean="0"/>
                        <a:t> </a:t>
                      </a:r>
                    </a:p>
                    <a:p>
                      <a:pPr marL="0" indent="0">
                        <a:lnSpc>
                          <a:spcPct val="110000"/>
                        </a:lnSpc>
                        <a:buFont typeface="+mj-lt"/>
                        <a:buNone/>
                      </a:pPr>
                      <a:r>
                        <a:rPr kumimoji="1" lang="en-US" altLang="ja-JP" sz="1100" u="none" baseline="0" dirty="0" smtClean="0"/>
                        <a:t>     spinning from plural primary yarns (Patent filed </a:t>
                      </a:r>
                    </a:p>
                    <a:p>
                      <a:pPr marL="0" indent="0">
                        <a:lnSpc>
                          <a:spcPct val="110000"/>
                        </a:lnSpc>
                        <a:buFont typeface="+mj-lt"/>
                        <a:buNone/>
                      </a:pPr>
                      <a:r>
                        <a:rPr kumimoji="1" lang="en-US" altLang="ja-JP" sz="1100" u="none" baseline="0" dirty="0" smtClean="0"/>
                        <a:t>     JP2017-185701).</a:t>
                      </a:r>
                    </a:p>
                    <a:p>
                      <a:pPr marL="0" indent="0">
                        <a:lnSpc>
                          <a:spcPct val="110000"/>
                        </a:lnSpc>
                        <a:buFont typeface="+mj-lt"/>
                        <a:buNone/>
                      </a:pPr>
                      <a:r>
                        <a:rPr kumimoji="1" lang="en-US" altLang="ja-JP" sz="1100" u="none" baseline="0" dirty="0" smtClean="0"/>
                        <a:t>3. </a:t>
                      </a:r>
                      <a:r>
                        <a:rPr kumimoji="1" lang="en-US" altLang="ja-JP" sz="1100" u="none" dirty="0" smtClean="0"/>
                        <a:t>Weaving</a:t>
                      </a:r>
                      <a:r>
                        <a:rPr kumimoji="1" lang="en-US" altLang="ja-JP" sz="1100" u="none" baseline="0" dirty="0" smtClean="0"/>
                        <a:t> into polymer yarns to make sensor tapes (Pat. filed). </a:t>
                      </a:r>
                      <a:endParaRPr kumimoji="1" lang="en-US" altLang="ja-JP" sz="1100" b="0" i="0" u="none" dirty="0" smtClean="0">
                        <a:latin typeface="Times New Roman"/>
                        <a:cs typeface="Times New Roman"/>
                      </a:endParaRPr>
                    </a:p>
                  </a:txBody>
                  <a:tcPr/>
                </a:tc>
              </a:tr>
              <a:tr h="1210235">
                <a:tc>
                  <a:txBody>
                    <a:bodyPr/>
                    <a:lstStyle/>
                    <a:p>
                      <a:pPr marL="0" indent="0">
                        <a:buFont typeface="Wingdings" charset="2"/>
                        <a:buNone/>
                      </a:pPr>
                      <a:r>
                        <a:rPr lang="en-US" altLang="ja-JP" sz="1200" u="sng" dirty="0" err="1" smtClean="0"/>
                        <a:t>Sugikuro</a:t>
                      </a:r>
                      <a:r>
                        <a:rPr lang="en-US" altLang="ja-JP" sz="1200" u="sng" baseline="30000" dirty="0" smtClean="0"/>
                        <a:t>®</a:t>
                      </a:r>
                      <a:r>
                        <a:rPr lang="en-US" altLang="ja-JP" sz="1200" u="sng" baseline="0" dirty="0" smtClean="0"/>
                        <a:t> CNT Ribbon Tape</a:t>
                      </a:r>
                    </a:p>
                    <a:p>
                      <a:pPr marL="228600" indent="-228600">
                        <a:buFont typeface="Wingdings" charset="2"/>
                        <a:buAutoNum type="arabicPeriod"/>
                      </a:pPr>
                      <a:r>
                        <a:rPr kumimoji="1" lang="en-US" altLang="ja-JP" sz="1100" u="none" baseline="0" dirty="0" smtClean="0"/>
                        <a:t>Woven cloth: Like fabric cloth, flexible, no metal, easy to use. </a:t>
                      </a:r>
                    </a:p>
                    <a:p>
                      <a:pPr marL="228600" indent="-228600">
                        <a:buFont typeface="Wingdings" charset="2"/>
                        <a:buAutoNum type="arabicPeriod"/>
                      </a:pPr>
                      <a:r>
                        <a:rPr kumimoji="1" lang="en-US" altLang="ja-JP" sz="1100" u="none" baseline="0" dirty="0" smtClean="0"/>
                        <a:t>Weaving pattern &amp; tape width can be determined by request</a:t>
                      </a:r>
                    </a:p>
                    <a:p>
                      <a:pPr marL="228600" indent="-228600">
                        <a:buFont typeface="Wingdings" charset="2"/>
                        <a:buAutoNum type="arabicPeriod"/>
                      </a:pPr>
                      <a:r>
                        <a:rPr kumimoji="1" lang="en-US" altLang="ja-JP" sz="1100" u="none" baseline="0" dirty="0" smtClean="0"/>
                        <a:t>Durable &amp; washable as like fabric products</a:t>
                      </a:r>
                    </a:p>
                  </a:txBody>
                  <a:tcPr/>
                </a:tc>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1358427940"/>
              </p:ext>
            </p:extLst>
          </p:nvPr>
        </p:nvGraphicFramePr>
        <p:xfrm>
          <a:off x="3992880" y="3051023"/>
          <a:ext cx="5130799" cy="3515528"/>
        </p:xfrm>
        <a:graphic>
          <a:graphicData uri="http://schemas.openxmlformats.org/drawingml/2006/table">
            <a:tbl>
              <a:tblPr firstRow="1" bandRow="1">
                <a:tableStyleId>{8EC20E35-A176-4012-BC5E-935CFFF8708E}</a:tableStyleId>
              </a:tblPr>
              <a:tblGrid>
                <a:gridCol w="727623"/>
                <a:gridCol w="1181014"/>
                <a:gridCol w="1074054"/>
                <a:gridCol w="1074054"/>
                <a:gridCol w="1074054"/>
              </a:tblGrid>
              <a:tr h="232271">
                <a:tc gridSpan="5">
                  <a:txBody>
                    <a:bodyPr/>
                    <a:lstStyle/>
                    <a:p>
                      <a:pPr algn="ctr"/>
                      <a:r>
                        <a:rPr kumimoji="1" lang="en-US" altLang="ja-JP" sz="1200" dirty="0" smtClean="0"/>
                        <a:t>Comparison</a:t>
                      </a:r>
                      <a:endParaRPr kumimoji="1" lang="ja-JP" altLang="en-US" sz="1200" b="1" i="0" dirty="0">
                        <a:latin typeface="Times New Roman"/>
                        <a:cs typeface="Times New Roman"/>
                      </a:endParaRPr>
                    </a:p>
                  </a:txBody>
                  <a:tcPr/>
                </a:tc>
                <a:tc hMerge="1">
                  <a:txBody>
                    <a:bodyPr/>
                    <a:lstStyle/>
                    <a:p>
                      <a:pPr algn="ctr"/>
                      <a:endParaRPr kumimoji="1" lang="ja-JP" altLang="en-US" sz="1200" b="0" i="0" dirty="0">
                        <a:latin typeface="Times New Roman"/>
                        <a:cs typeface="Times New Roman"/>
                      </a:endParaRPr>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r>
              <a:tr h="548640">
                <a:tc>
                  <a:txBody>
                    <a:bodyPr/>
                    <a:lstStyle/>
                    <a:p>
                      <a:pPr algn="ctr"/>
                      <a:endParaRPr kumimoji="1" lang="ja-JP" altLang="en-US" sz="1000" b="0" i="0" u="none" dirty="0">
                        <a:latin typeface="Times New Roman"/>
                        <a:cs typeface="Times New Roman"/>
                      </a:endParaRPr>
                    </a:p>
                  </a:txBody>
                  <a:tcPr/>
                </a:tc>
                <a:tc>
                  <a:txBody>
                    <a:bodyPr/>
                    <a:lstStyle/>
                    <a:p>
                      <a:pPr algn="ctr"/>
                      <a:r>
                        <a:rPr lang="en-US" altLang="ja-JP" sz="1000" u="none" dirty="0" err="1" smtClean="0"/>
                        <a:t>Sugikuro</a:t>
                      </a:r>
                      <a:r>
                        <a:rPr lang="en-US" altLang="ja-JP" sz="1000" u="none" baseline="30000" dirty="0" smtClean="0"/>
                        <a:t>®</a:t>
                      </a:r>
                      <a:r>
                        <a:rPr lang="en-US" altLang="ja-JP" sz="1000" u="none" baseline="0" dirty="0" smtClean="0"/>
                        <a:t> </a:t>
                      </a:r>
                      <a:endParaRPr kumimoji="1" lang="ja-JP" altLang="en-US" sz="1000" b="0" i="0" u="none" dirty="0">
                        <a:solidFill>
                          <a:srgbClr val="FF0000"/>
                        </a:solidFill>
                        <a:latin typeface="Times New Roman"/>
                        <a:cs typeface="Times New Roman"/>
                      </a:endParaRPr>
                    </a:p>
                  </a:txBody>
                  <a:tcPr/>
                </a:tc>
                <a:tc>
                  <a:txBody>
                    <a:bodyPr/>
                    <a:lstStyle/>
                    <a:p>
                      <a:pPr algn="ctr"/>
                      <a:r>
                        <a:rPr kumimoji="1" lang="en-US" altLang="ja-JP" sz="1000" dirty="0" err="1" smtClean="0"/>
                        <a:t>Univ</a:t>
                      </a:r>
                      <a:r>
                        <a:rPr kumimoji="1" lang="en-US" altLang="ja-JP" sz="1000" dirty="0" smtClean="0"/>
                        <a:t> of TX</a:t>
                      </a:r>
                      <a:endParaRPr kumimoji="1" lang="ja-JP" altLang="en-US" sz="1000" b="0" i="0" dirty="0">
                        <a:latin typeface="Times New Roman"/>
                        <a:cs typeface="Times New Roman"/>
                      </a:endParaRPr>
                    </a:p>
                  </a:txBody>
                  <a:tcPr/>
                </a:tc>
                <a:tc>
                  <a:txBody>
                    <a:bodyPr/>
                    <a:lstStyle/>
                    <a:p>
                      <a:pPr algn="ctr"/>
                      <a:r>
                        <a:rPr kumimoji="1" lang="en-US" altLang="ja-JP" sz="1000" baseline="0" dirty="0" smtClean="0"/>
                        <a:t>Taiyo-Nissan , Murata, Yamaha, </a:t>
                      </a:r>
                      <a:r>
                        <a:rPr kumimoji="1" lang="en-US" altLang="ja-JP" sz="1000" baseline="0" dirty="0" err="1" smtClean="0"/>
                        <a:t>Hitach</a:t>
                      </a:r>
                      <a:r>
                        <a:rPr kumimoji="1" lang="en-US" altLang="ja-JP" sz="1000" baseline="0" dirty="0" smtClean="0"/>
                        <a:t> Eng. , </a:t>
                      </a:r>
                      <a:r>
                        <a:rPr kumimoji="1" lang="en-US" altLang="ja-JP" sz="1000" baseline="0" dirty="0" err="1" smtClean="0"/>
                        <a:t>etc</a:t>
                      </a:r>
                      <a:endParaRPr kumimoji="1" lang="ja-JP" altLang="en-US" sz="1000" b="0" i="0" dirty="0">
                        <a:latin typeface="Times New Roman"/>
                        <a:cs typeface="Times New Roman"/>
                      </a:endParaRPr>
                    </a:p>
                  </a:txBody>
                  <a:tcPr/>
                </a:tc>
                <a:tc>
                  <a:txBody>
                    <a:bodyPr/>
                    <a:lstStyle/>
                    <a:p>
                      <a:r>
                        <a:rPr kumimoji="1" lang="en-US" altLang="ja-JP" sz="1000" dirty="0" smtClean="0"/>
                        <a:t>China (</a:t>
                      </a:r>
                      <a:r>
                        <a:rPr kumimoji="1" lang="en-US" altLang="ja-JP" sz="1000" dirty="0" err="1" smtClean="0"/>
                        <a:t>Tsinghau</a:t>
                      </a:r>
                      <a:r>
                        <a:rPr kumimoji="1" lang="en-US" altLang="ja-JP" sz="1000" dirty="0" smtClean="0"/>
                        <a:t> </a:t>
                      </a:r>
                      <a:r>
                        <a:rPr kumimoji="1" lang="en-US" altLang="ja-JP" sz="1000" dirty="0" err="1" smtClean="0"/>
                        <a:t>Univ</a:t>
                      </a:r>
                      <a:r>
                        <a:rPr kumimoji="1" lang="en-US" altLang="ja-JP" sz="1000" dirty="0" smtClean="0"/>
                        <a:t>, </a:t>
                      </a:r>
                      <a:r>
                        <a:rPr kumimoji="1" lang="en-US" altLang="ja-JP" sz="1000" dirty="0" err="1" smtClean="0"/>
                        <a:t>etc</a:t>
                      </a:r>
                      <a:r>
                        <a:rPr kumimoji="1" lang="en-US" altLang="ja-JP" sz="1000" dirty="0" smtClean="0"/>
                        <a:t>)</a:t>
                      </a:r>
                      <a:endParaRPr kumimoji="1" lang="ja-JP" altLang="en-US" sz="1000" b="0" i="0" dirty="0">
                        <a:latin typeface="Times New Roman"/>
                        <a:cs typeface="Times New Roman"/>
                      </a:endParaRPr>
                    </a:p>
                  </a:txBody>
                  <a:tcPr/>
                </a:tc>
              </a:tr>
              <a:tr h="398822">
                <a:tc>
                  <a:txBody>
                    <a:bodyPr/>
                    <a:lstStyle/>
                    <a:p>
                      <a:r>
                        <a:rPr kumimoji="1" lang="en-US" altLang="ja-JP" sz="1000" dirty="0" smtClean="0"/>
                        <a:t>Homogeneity</a:t>
                      </a:r>
                      <a:endParaRPr kumimoji="1" lang="ja-JP" altLang="en-US" sz="1000" b="0" i="0" dirty="0">
                        <a:latin typeface="Times New Roman"/>
                        <a:cs typeface="Times New Roman"/>
                      </a:endParaRPr>
                    </a:p>
                  </a:txBody>
                  <a:tcPr/>
                </a:tc>
                <a:tc>
                  <a:txBody>
                    <a:bodyPr/>
                    <a:lstStyle/>
                    <a:p>
                      <a:pPr algn="ctr"/>
                      <a:r>
                        <a:rPr kumimoji="1" lang="en-US" altLang="ja-JP" sz="1000" dirty="0" smtClean="0"/>
                        <a:t>&gt;</a:t>
                      </a:r>
                      <a:r>
                        <a:rPr kumimoji="1" lang="en-US" altLang="ja-JP" sz="1000" baseline="0" dirty="0" smtClean="0"/>
                        <a:t> </a:t>
                      </a:r>
                      <a:r>
                        <a:rPr kumimoji="1" lang="en-US" altLang="ja-JP" sz="1000" dirty="0" smtClean="0"/>
                        <a:t>99%</a:t>
                      </a:r>
                      <a:endParaRPr kumimoji="1" lang="ja-JP" altLang="en-US" sz="1000" b="0" i="0" dirty="0">
                        <a:solidFill>
                          <a:srgbClr val="FF0000"/>
                        </a:solidFill>
                        <a:latin typeface="Times New Roman"/>
                        <a:cs typeface="Times New Roman"/>
                      </a:endParaRPr>
                    </a:p>
                  </a:txBody>
                  <a:tcPr/>
                </a:tc>
                <a:tc gridSpan="3">
                  <a:txBody>
                    <a:bodyPr/>
                    <a:lstStyle/>
                    <a:p>
                      <a:pPr algn="ctr"/>
                      <a:r>
                        <a:rPr kumimoji="1" lang="en-US" altLang="ja-JP" sz="1000" dirty="0" smtClean="0"/>
                        <a:t>Large MWCNT size distribution</a:t>
                      </a:r>
                      <a:endParaRPr kumimoji="1" lang="ja-JP" altLang="en-US" sz="1000" b="0" i="0" dirty="0">
                        <a:latin typeface="Times New Roman"/>
                        <a:cs typeface="Times New Roman"/>
                      </a:endParaRPr>
                    </a:p>
                  </a:txBody>
                  <a:tcPr/>
                </a:tc>
                <a:tc hMerge="1">
                  <a:txBody>
                    <a:bodyPr/>
                    <a:lstStyle/>
                    <a:p>
                      <a:pPr algn="ctr"/>
                      <a:endParaRPr kumimoji="1" lang="ja-JP" altLang="en-US" sz="1000" b="0" i="0" dirty="0">
                        <a:latin typeface="Times New Roman"/>
                        <a:cs typeface="Times New Roman"/>
                      </a:endParaRPr>
                    </a:p>
                  </a:txBody>
                  <a:tcPr/>
                </a:tc>
                <a:tc hMerge="1">
                  <a:txBody>
                    <a:bodyPr/>
                    <a:lstStyle/>
                    <a:p>
                      <a:pPr algn="ctr"/>
                      <a:endParaRPr kumimoji="1" lang="ja-JP" altLang="en-US" sz="1000" b="0" i="0" dirty="0">
                        <a:latin typeface="Times New Roman"/>
                        <a:cs typeface="Times New Roman"/>
                      </a:endParaRPr>
                    </a:p>
                  </a:txBody>
                  <a:tcPr/>
                </a:tc>
              </a:tr>
              <a:tr h="398822">
                <a:tc>
                  <a:txBody>
                    <a:bodyPr/>
                    <a:lstStyle/>
                    <a:p>
                      <a:r>
                        <a:rPr kumimoji="1" lang="en-US" altLang="ja-JP" sz="1000" dirty="0" smtClean="0"/>
                        <a:t>Resistivity</a:t>
                      </a:r>
                    </a:p>
                    <a:p>
                      <a:r>
                        <a:rPr kumimoji="1" lang="en-US" altLang="ja-JP" sz="1000" dirty="0" smtClean="0"/>
                        <a:t>[S/m]</a:t>
                      </a:r>
                      <a:endParaRPr kumimoji="1" lang="ja-JP" altLang="en-US" sz="1000" b="0" i="0" dirty="0">
                        <a:latin typeface="Times New Roman"/>
                        <a:cs typeface="Times New Roman"/>
                      </a:endParaRPr>
                    </a:p>
                  </a:txBody>
                  <a:tcPr/>
                </a:tc>
                <a:tc>
                  <a:txBody>
                    <a:bodyPr/>
                    <a:lstStyle/>
                    <a:p>
                      <a:pPr algn="ctr"/>
                      <a:r>
                        <a:rPr kumimoji="1" lang="en-US" altLang="ja-JP" sz="1000" dirty="0" smtClean="0"/>
                        <a:t>&gt;</a:t>
                      </a:r>
                      <a:r>
                        <a:rPr kumimoji="1" lang="en-US" altLang="ja-JP" sz="1000" baseline="0" dirty="0" smtClean="0"/>
                        <a:t> 10</a:t>
                      </a:r>
                      <a:r>
                        <a:rPr kumimoji="1" lang="en-US" altLang="ja-JP" sz="1000" baseline="30000" dirty="0" smtClean="0"/>
                        <a:t>5</a:t>
                      </a:r>
                      <a:r>
                        <a:rPr kumimoji="1" lang="en-US" altLang="ja-JP" sz="1000" baseline="0" dirty="0" smtClean="0"/>
                        <a:t> </a:t>
                      </a:r>
                      <a:endParaRPr kumimoji="1" lang="ja-JP" altLang="en-US" sz="1000" b="0" i="0" dirty="0">
                        <a:solidFill>
                          <a:srgbClr val="FF0000"/>
                        </a:solidFill>
                        <a:latin typeface="Times New Roman"/>
                        <a:cs typeface="Times New Roman"/>
                      </a:endParaRPr>
                    </a:p>
                  </a:txBody>
                  <a:tcPr/>
                </a:tc>
                <a:tc>
                  <a:txBody>
                    <a:bodyPr/>
                    <a:lstStyle/>
                    <a:p>
                      <a:pPr algn="ctr"/>
                      <a:r>
                        <a:rPr kumimoji="1" lang="en-US" altLang="ja-JP" sz="1000" dirty="0" smtClean="0"/>
                        <a:t>&lt; 10 </a:t>
                      </a:r>
                      <a:endParaRPr kumimoji="1" lang="ja-JP" altLang="en-US" sz="1000" b="0" i="0" dirty="0">
                        <a:latin typeface="Times New Roman"/>
                        <a:cs typeface="Times New Roman"/>
                      </a:endParaRPr>
                    </a:p>
                  </a:txBody>
                  <a:tcPr/>
                </a:tc>
                <a:tc>
                  <a:txBody>
                    <a:bodyPr/>
                    <a:lstStyle/>
                    <a:p>
                      <a:pPr algn="ctr"/>
                      <a:r>
                        <a:rPr kumimoji="1" lang="en-US" altLang="ja-JP" sz="1000" dirty="0" smtClean="0"/>
                        <a:t>&lt; 10</a:t>
                      </a:r>
                      <a:r>
                        <a:rPr kumimoji="1" lang="en-US" altLang="ja-JP" sz="1000" baseline="30000" dirty="0" smtClean="0"/>
                        <a:t>0</a:t>
                      </a:r>
                      <a:endParaRPr kumimoji="1" lang="ja-JP" altLang="en-US" sz="1000" b="0" i="0" dirty="0">
                        <a:latin typeface="Times New Roman"/>
                        <a:cs typeface="Times New Roman"/>
                      </a:endParaRPr>
                    </a:p>
                  </a:txBody>
                  <a:tcPr/>
                </a:tc>
                <a:tc>
                  <a:txBody>
                    <a:bodyPr/>
                    <a:lstStyle/>
                    <a:p>
                      <a:pPr algn="ctr"/>
                      <a:r>
                        <a:rPr kumimoji="1" lang="en-US" altLang="ja-JP" sz="1000" dirty="0" smtClean="0"/>
                        <a:t>&lt;10</a:t>
                      </a:r>
                      <a:endParaRPr kumimoji="1" lang="ja-JP" altLang="en-US" sz="1000" b="0" i="0" dirty="0">
                        <a:latin typeface="Times New Roman"/>
                        <a:cs typeface="Times New Roman"/>
                      </a:endParaRPr>
                    </a:p>
                  </a:txBody>
                  <a:tcPr/>
                </a:tc>
              </a:tr>
              <a:tr h="398822">
                <a:tc>
                  <a:txBody>
                    <a:bodyPr/>
                    <a:lstStyle/>
                    <a:p>
                      <a:r>
                        <a:rPr kumimoji="1" lang="en-US" altLang="ja-JP" sz="1000" dirty="0" smtClean="0"/>
                        <a:t>Sensing</a:t>
                      </a:r>
                      <a:endParaRPr kumimoji="1" lang="ja-JP" altLang="en-US" sz="1000" b="0" i="0" dirty="0">
                        <a:latin typeface="Times New Roman"/>
                        <a:cs typeface="Times New Roman"/>
                      </a:endParaRPr>
                    </a:p>
                  </a:txBody>
                  <a:tcPr/>
                </a:tc>
                <a:tc>
                  <a:txBody>
                    <a:bodyPr/>
                    <a:lstStyle/>
                    <a:p>
                      <a:pPr algn="ctr"/>
                      <a:r>
                        <a:rPr kumimoji="1" lang="en-US" altLang="ja-JP" sz="1000" dirty="0" smtClean="0"/>
                        <a:t>Touch, motion,</a:t>
                      </a:r>
                      <a:r>
                        <a:rPr kumimoji="1" lang="en-US" altLang="ja-JP" sz="1000" baseline="0" dirty="0" smtClean="0"/>
                        <a:t> </a:t>
                      </a:r>
                      <a:r>
                        <a:rPr kumimoji="1" lang="en-US" altLang="ja-JP" sz="1000" dirty="0" smtClean="0"/>
                        <a:t> tactile</a:t>
                      </a:r>
                      <a:endParaRPr kumimoji="1" lang="ja-JP" altLang="en-US" sz="1000" b="0" i="0" dirty="0">
                        <a:solidFill>
                          <a:srgbClr val="FF0000"/>
                        </a:solidFill>
                        <a:latin typeface="Times New Roman"/>
                        <a:cs typeface="Times New Roman"/>
                      </a:endParaRPr>
                    </a:p>
                  </a:txBody>
                  <a:tcPr/>
                </a:tc>
                <a:tc>
                  <a:txBody>
                    <a:bodyPr/>
                    <a:lstStyle/>
                    <a:p>
                      <a:pPr algn="ctr"/>
                      <a:r>
                        <a:rPr kumimoji="1" lang="en-US" altLang="ja-JP" sz="1000" dirty="0" smtClean="0"/>
                        <a:t>?</a:t>
                      </a:r>
                      <a:endParaRPr kumimoji="1" lang="ja-JP" altLang="en-US" sz="1000" b="0" i="0" dirty="0">
                        <a:latin typeface="Times New Roman"/>
                        <a:cs typeface="Times New Roman"/>
                      </a:endParaRPr>
                    </a:p>
                  </a:txBody>
                  <a:tcPr/>
                </a:tc>
                <a:tc>
                  <a:txBody>
                    <a:bodyPr/>
                    <a:lstStyle/>
                    <a:p>
                      <a:pPr algn="ctr"/>
                      <a:r>
                        <a:rPr kumimoji="1" lang="en-US" altLang="ja-JP" sz="1000" b="0" i="0" dirty="0" smtClean="0">
                          <a:latin typeface="+mn-lt"/>
                          <a:cs typeface="+mn-cs"/>
                        </a:rPr>
                        <a:t>Motion</a:t>
                      </a:r>
                      <a:endParaRPr kumimoji="1" lang="ja-JP" altLang="en-US" sz="1000" b="0" i="0" dirty="0">
                        <a:latin typeface="Times New Roman"/>
                        <a:cs typeface="Times New Roman"/>
                      </a:endParaRPr>
                    </a:p>
                  </a:txBody>
                  <a:tcPr/>
                </a:tc>
                <a:tc>
                  <a:txBody>
                    <a:bodyPr/>
                    <a:lstStyle/>
                    <a:p>
                      <a:pPr algn="ctr"/>
                      <a:r>
                        <a:rPr kumimoji="1" lang="en-US" altLang="ja-JP" sz="1000" dirty="0" smtClean="0"/>
                        <a:t>Touch, motion</a:t>
                      </a:r>
                      <a:endParaRPr kumimoji="1" lang="ja-JP" altLang="en-US" sz="1000" b="0" i="0" dirty="0">
                        <a:latin typeface="Times New Roman"/>
                        <a:cs typeface="Times New Roman"/>
                      </a:endParaRPr>
                    </a:p>
                  </a:txBody>
                  <a:tcPr/>
                </a:tc>
              </a:tr>
              <a:tr h="398822">
                <a:tc>
                  <a:txBody>
                    <a:bodyPr/>
                    <a:lstStyle/>
                    <a:p>
                      <a:r>
                        <a:rPr kumimoji="1" lang="en-US" altLang="ja-JP" sz="1000" dirty="0" smtClean="0"/>
                        <a:t>Industrialized</a:t>
                      </a:r>
                      <a:endParaRPr kumimoji="1" lang="ja-JP" altLang="en-US" sz="1000" b="0" i="0" dirty="0">
                        <a:latin typeface="Times New Roman"/>
                        <a:cs typeface="Times New Roman"/>
                      </a:endParaRPr>
                    </a:p>
                  </a:txBody>
                  <a:tcPr/>
                </a:tc>
                <a:tc>
                  <a:txBody>
                    <a:bodyPr/>
                    <a:lstStyle/>
                    <a:p>
                      <a:pPr algn="ctr"/>
                      <a:r>
                        <a:rPr kumimoji="1" lang="en-US" altLang="ja-JP" sz="1000" dirty="0" smtClean="0"/>
                        <a:t>Yes</a:t>
                      </a:r>
                      <a:endParaRPr kumimoji="1" lang="ja-JP" altLang="en-US" sz="1000" b="0" i="0" dirty="0">
                        <a:solidFill>
                          <a:srgbClr val="FF0000"/>
                        </a:solidFill>
                        <a:latin typeface="Times New Roman"/>
                        <a:cs typeface="Times New Roman"/>
                      </a:endParaRPr>
                    </a:p>
                  </a:txBody>
                  <a:tcPr/>
                </a:tc>
                <a:tc>
                  <a:txBody>
                    <a:bodyPr/>
                    <a:lstStyle/>
                    <a:p>
                      <a:pPr algn="ctr"/>
                      <a:r>
                        <a:rPr kumimoji="1" lang="en-US" altLang="ja-JP" sz="1000" dirty="0" smtClean="0"/>
                        <a:t>No</a:t>
                      </a:r>
                      <a:endParaRPr kumimoji="1" lang="ja-JP" altLang="en-US" sz="1000" b="0" i="0" dirty="0">
                        <a:latin typeface="Times New Roman"/>
                        <a:cs typeface="Times New Roman"/>
                      </a:endParaRPr>
                    </a:p>
                  </a:txBody>
                  <a:tcPr/>
                </a:tc>
                <a:tc>
                  <a:txBody>
                    <a:bodyPr/>
                    <a:lstStyle/>
                    <a:p>
                      <a:pPr algn="ctr"/>
                      <a:r>
                        <a:rPr kumimoji="1" lang="en-US" altLang="ja-JP" sz="1000" dirty="0" smtClean="0"/>
                        <a:t>Yes but not homogeneous</a:t>
                      </a:r>
                      <a:endParaRPr kumimoji="1" lang="ja-JP" altLang="en-US" sz="1000" b="0" i="0" dirty="0">
                        <a:latin typeface="Times New Roman"/>
                        <a:cs typeface="Times New Roman"/>
                      </a:endParaRPr>
                    </a:p>
                  </a:txBody>
                  <a:tcPr/>
                </a:tc>
                <a:tc>
                  <a:txBody>
                    <a:bodyPr/>
                    <a:lstStyle/>
                    <a:p>
                      <a:pPr algn="ctr"/>
                      <a:r>
                        <a:rPr kumimoji="1" lang="en-US" altLang="ja-JP" sz="1000" dirty="0" smtClean="0"/>
                        <a:t>No</a:t>
                      </a:r>
                      <a:br>
                        <a:rPr kumimoji="1" lang="en-US" altLang="ja-JP" sz="1000" dirty="0" smtClean="0"/>
                      </a:br>
                      <a:r>
                        <a:rPr kumimoji="1" lang="en-US" altLang="ja-JP" sz="1000" dirty="0" smtClean="0"/>
                        <a:t> (Lab sample)</a:t>
                      </a:r>
                      <a:endParaRPr kumimoji="1" lang="ja-JP" altLang="en-US" sz="1000" b="0" i="0" dirty="0">
                        <a:latin typeface="Times New Roman"/>
                        <a:cs typeface="Times New Roman"/>
                      </a:endParaRPr>
                    </a:p>
                  </a:txBody>
                  <a:tcPr/>
                </a:tc>
              </a:tr>
              <a:tr h="395820">
                <a:tc>
                  <a:txBody>
                    <a:bodyPr/>
                    <a:lstStyle/>
                    <a:p>
                      <a:r>
                        <a:rPr kumimoji="1" lang="en-US" altLang="ja-JP" sz="1000" dirty="0" smtClean="0"/>
                        <a:t>Woven to cloth</a:t>
                      </a:r>
                      <a:endParaRPr kumimoji="1" lang="ja-JP" altLang="en-US" sz="1000" b="0" i="0" dirty="0">
                        <a:latin typeface="Times New Roman"/>
                        <a:cs typeface="Times New Roman"/>
                      </a:endParaRPr>
                    </a:p>
                  </a:txBody>
                  <a:tcPr/>
                </a:tc>
                <a:tc>
                  <a:txBody>
                    <a:bodyPr/>
                    <a:lstStyle/>
                    <a:p>
                      <a:pPr algn="ctr"/>
                      <a:r>
                        <a:rPr kumimoji="1" lang="en-US" altLang="ja-JP" sz="1000" dirty="0" smtClean="0"/>
                        <a:t>Yes </a:t>
                      </a:r>
                      <a:br>
                        <a:rPr kumimoji="1" lang="en-US" altLang="ja-JP" sz="1000" dirty="0" smtClean="0"/>
                      </a:br>
                      <a:endParaRPr kumimoji="1" lang="ja-JP" altLang="en-US" sz="1000" b="0" i="0" dirty="0">
                        <a:solidFill>
                          <a:srgbClr val="FF0000"/>
                        </a:solidFill>
                        <a:latin typeface="Times New Roman"/>
                        <a:cs typeface="Times New Roman"/>
                      </a:endParaRPr>
                    </a:p>
                  </a:txBody>
                  <a:tcPr/>
                </a:tc>
                <a:tc>
                  <a:txBody>
                    <a:bodyPr/>
                    <a:lstStyle/>
                    <a:p>
                      <a:pPr algn="ctr"/>
                      <a:r>
                        <a:rPr kumimoji="1" lang="en-US" altLang="ja-JP" sz="1000" dirty="0" smtClean="0"/>
                        <a:t>Impossible</a:t>
                      </a:r>
                    </a:p>
                    <a:p>
                      <a:pPr algn="ctr"/>
                      <a:r>
                        <a:rPr kumimoji="1" lang="en-US" altLang="ja-JP" sz="1000" dirty="0" smtClean="0"/>
                        <a:t>Sheet</a:t>
                      </a:r>
                      <a:r>
                        <a:rPr kumimoji="1" lang="en-US" altLang="ja-JP" sz="1000" baseline="0" dirty="0" smtClean="0"/>
                        <a:t> only</a:t>
                      </a:r>
                      <a:endParaRPr kumimoji="1" lang="en-US" altLang="ja-JP" sz="1000" b="0" i="1" dirty="0" smtClean="0">
                        <a:latin typeface="Times New Roman"/>
                        <a:cs typeface="Times New Roman"/>
                      </a:endParaRPr>
                    </a:p>
                  </a:txBody>
                  <a:tcPr/>
                </a:tc>
                <a:tc>
                  <a:txBody>
                    <a:bodyPr/>
                    <a:lstStyle/>
                    <a:p>
                      <a:pPr algn="ctr"/>
                      <a:r>
                        <a:rPr kumimoji="1" lang="en-US" altLang="ja-JP" sz="1000" dirty="0" smtClean="0"/>
                        <a:t>No</a:t>
                      </a:r>
                      <a:endParaRPr kumimoji="1" lang="ja-JP" altLang="en-US" sz="1000" b="0" i="0" dirty="0">
                        <a:latin typeface="Times New Roman"/>
                        <a:cs typeface="Times New Roman"/>
                      </a:endParaRPr>
                    </a:p>
                  </a:txBody>
                  <a:tcPr/>
                </a:tc>
                <a:tc>
                  <a:txBody>
                    <a:bodyPr/>
                    <a:lstStyle/>
                    <a:p>
                      <a:pPr algn="ctr"/>
                      <a:r>
                        <a:rPr kumimoji="1" lang="en-US" altLang="ja-JP" sz="1000" b="0" i="0" dirty="0" smtClean="0">
                          <a:latin typeface="+mn-lt"/>
                          <a:cs typeface="+mn-cs"/>
                        </a:rPr>
                        <a:t>Yes</a:t>
                      </a:r>
                      <a:r>
                        <a:rPr kumimoji="1" lang="en-US" altLang="ja-JP" sz="1000" b="0" i="0" baseline="0" dirty="0" smtClean="0">
                          <a:latin typeface="+mn-lt"/>
                          <a:cs typeface="+mn-cs"/>
                        </a:rPr>
                        <a:t> but Lab sample</a:t>
                      </a:r>
                      <a:endParaRPr kumimoji="1" lang="ja-JP" altLang="en-US" sz="1000" b="0" i="1" dirty="0">
                        <a:latin typeface="Times New Roman"/>
                        <a:cs typeface="Times New Roman"/>
                      </a:endParaRPr>
                    </a:p>
                  </a:txBody>
                  <a:tcPr/>
                </a:tc>
              </a:tr>
              <a:tr h="398822">
                <a:tc>
                  <a:txBody>
                    <a:bodyPr/>
                    <a:lstStyle/>
                    <a:p>
                      <a:r>
                        <a:rPr kumimoji="1" lang="en-US" altLang="ja-JP" sz="1000" dirty="0" smtClean="0"/>
                        <a:t>Gage Factor</a:t>
                      </a:r>
                      <a:endParaRPr kumimoji="1" lang="ja-JP" altLang="en-US" sz="1000" b="0" i="0" dirty="0">
                        <a:latin typeface="Times New Roman"/>
                        <a:cs typeface="Times New Roman"/>
                      </a:endParaRPr>
                    </a:p>
                  </a:txBody>
                  <a:tcPr/>
                </a:tc>
                <a:tc>
                  <a:txBody>
                    <a:bodyPr/>
                    <a:lstStyle/>
                    <a:p>
                      <a:pPr algn="ctr"/>
                      <a:r>
                        <a:rPr kumimoji="1" lang="en-US" altLang="ja-JP" sz="1000" dirty="0" smtClean="0"/>
                        <a:t>&gt; 20</a:t>
                      </a:r>
                      <a:endParaRPr kumimoji="1" lang="ja-JP" altLang="en-US" sz="1000" b="0" i="0" dirty="0">
                        <a:solidFill>
                          <a:srgbClr val="FF0000"/>
                        </a:solidFill>
                        <a:latin typeface="Times New Roman"/>
                        <a:cs typeface="Times New Roman"/>
                      </a:endParaRPr>
                    </a:p>
                  </a:txBody>
                  <a:tcPr/>
                </a:tc>
                <a:tc>
                  <a:txBody>
                    <a:bodyPr/>
                    <a:lstStyle/>
                    <a:p>
                      <a:pPr algn="ctr"/>
                      <a:r>
                        <a:rPr kumimoji="1" lang="en-US" altLang="ja-JP" sz="1000" b="0" i="0" dirty="0" smtClean="0">
                          <a:latin typeface="+mn-lt"/>
                          <a:cs typeface="+mn-cs"/>
                        </a:rPr>
                        <a:t>~</a:t>
                      </a:r>
                      <a:r>
                        <a:rPr kumimoji="1" lang="en-US" altLang="ja-JP" sz="1000" b="0" i="0" baseline="0" dirty="0" smtClean="0">
                          <a:latin typeface="+mn-lt"/>
                          <a:cs typeface="+mn-cs"/>
                        </a:rPr>
                        <a:t> 2</a:t>
                      </a:r>
                      <a:endParaRPr kumimoji="1" lang="en-US" altLang="ja-JP" sz="1000" b="0" i="1" dirty="0" smtClean="0">
                        <a:latin typeface="Times New Roman"/>
                        <a:cs typeface="Times New Roman"/>
                      </a:endParaRPr>
                    </a:p>
                  </a:txBody>
                  <a:tcPr/>
                </a:tc>
                <a:tc>
                  <a:txBody>
                    <a:bodyPr/>
                    <a:lstStyle/>
                    <a:p>
                      <a:pPr algn="ctr"/>
                      <a:r>
                        <a:rPr kumimoji="1" lang="en-US" altLang="ja-JP" sz="1000" b="0" i="0" dirty="0" smtClean="0">
                          <a:latin typeface="+mn-lt"/>
                          <a:cs typeface="+mn-cs"/>
                        </a:rPr>
                        <a:t>2</a:t>
                      </a:r>
                      <a:r>
                        <a:rPr kumimoji="1" lang="en-US" altLang="ja-JP" sz="1000" b="0" i="0" baseline="0" dirty="0" smtClean="0">
                          <a:latin typeface="+mn-lt"/>
                          <a:cs typeface="+mn-cs"/>
                        </a:rPr>
                        <a:t> to 10</a:t>
                      </a:r>
                      <a:endParaRPr kumimoji="1" lang="ja-JP" altLang="en-US" sz="1000" b="0" i="1" dirty="0">
                        <a:latin typeface="Times New Roman"/>
                        <a:cs typeface="Times New Roman"/>
                      </a:endParaRPr>
                    </a:p>
                  </a:txBody>
                  <a:tcPr/>
                </a:tc>
                <a:tc>
                  <a:txBody>
                    <a:bodyPr/>
                    <a:lstStyle/>
                    <a:p>
                      <a:pPr algn="ctr"/>
                      <a:r>
                        <a:rPr kumimoji="1" lang="en-US" altLang="ja-JP" sz="1000" dirty="0" smtClean="0"/>
                        <a:t>~ 2</a:t>
                      </a:r>
                      <a:endParaRPr kumimoji="1" lang="ja-JP" altLang="en-US" sz="1000" b="0" i="0" dirty="0">
                        <a:latin typeface="Times New Roman"/>
                        <a:cs typeface="Times New Roman"/>
                      </a:endParaRPr>
                    </a:p>
                  </a:txBody>
                  <a:tcPr/>
                </a:tc>
              </a:tr>
            </a:tbl>
          </a:graphicData>
        </a:graphic>
      </p:graphicFrame>
    </p:spTree>
    <p:extLst>
      <p:ext uri="{BB962C8B-B14F-4D97-AF65-F5344CB8AC3E}">
        <p14:creationId xmlns:p14="http://schemas.microsoft.com/office/powerpoint/2010/main" val="42533610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4710546" y="564475"/>
            <a:ext cx="4433454" cy="5981797"/>
          </a:xfrm>
          <a:prstGeom prst="rect">
            <a:avLst/>
          </a:prstGeom>
          <a:solidFill>
            <a:srgbClr val="CEFC9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26" name="正方形/長方形 25"/>
          <p:cNvSpPr/>
          <p:nvPr/>
        </p:nvSpPr>
        <p:spPr>
          <a:xfrm>
            <a:off x="0" y="564474"/>
            <a:ext cx="4710546" cy="5981799"/>
          </a:xfrm>
          <a:prstGeom prst="rect">
            <a:avLst/>
          </a:prstGeom>
          <a:solidFill>
            <a:srgbClr val="EFFFD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pic>
        <p:nvPicPr>
          <p:cNvPr id="5" name="図 4"/>
          <p:cNvPicPr>
            <a:picLocks noChangeAspect="1"/>
          </p:cNvPicPr>
          <p:nvPr/>
        </p:nvPicPr>
        <p:blipFill>
          <a:blip r:embed="rId2"/>
          <a:stretch>
            <a:fillRect/>
          </a:stretch>
        </p:blipFill>
        <p:spPr>
          <a:xfrm>
            <a:off x="27591" y="964830"/>
            <a:ext cx="4453015" cy="2671809"/>
          </a:xfrm>
          <a:prstGeom prst="rect">
            <a:avLst/>
          </a:prstGeom>
        </p:spPr>
      </p:pic>
      <p:sp>
        <p:nvSpPr>
          <p:cNvPr id="3" name="テキスト ボックス 2"/>
          <p:cNvSpPr txBox="1"/>
          <p:nvPr/>
        </p:nvSpPr>
        <p:spPr>
          <a:xfrm>
            <a:off x="3642434" y="1793474"/>
            <a:ext cx="819167" cy="246221"/>
          </a:xfrm>
          <a:prstGeom prst="rect">
            <a:avLst/>
          </a:prstGeom>
          <a:noFill/>
        </p:spPr>
        <p:txBody>
          <a:bodyPr wrap="none" rtlCol="0">
            <a:spAutoFit/>
          </a:bodyPr>
          <a:lstStyle/>
          <a:p>
            <a:r>
              <a:rPr kumimoji="1" lang="en-US" altLang="ja-JP" sz="1000" u="none" dirty="0" smtClean="0">
                <a:latin typeface="Arial"/>
                <a:cs typeface="Arial"/>
              </a:rPr>
              <a:t>Impedance</a:t>
            </a:r>
            <a:endParaRPr kumimoji="1" lang="ja-JP" altLang="en-US" sz="1000" u="none" dirty="0">
              <a:latin typeface="Arial"/>
              <a:cs typeface="Arial"/>
            </a:endParaRPr>
          </a:p>
        </p:txBody>
      </p:sp>
      <p:sp>
        <p:nvSpPr>
          <p:cNvPr id="6" name="テキスト ボックス 5"/>
          <p:cNvSpPr txBox="1"/>
          <p:nvPr/>
        </p:nvSpPr>
        <p:spPr>
          <a:xfrm>
            <a:off x="3637965" y="2072571"/>
            <a:ext cx="812091" cy="246221"/>
          </a:xfrm>
          <a:prstGeom prst="rect">
            <a:avLst/>
          </a:prstGeom>
          <a:noFill/>
        </p:spPr>
        <p:txBody>
          <a:bodyPr wrap="none" rtlCol="0">
            <a:spAutoFit/>
          </a:bodyPr>
          <a:lstStyle/>
          <a:p>
            <a:r>
              <a:rPr kumimoji="1" lang="en-US" altLang="ja-JP" sz="1000" u="none" dirty="0" smtClean="0">
                <a:latin typeface="Arial"/>
                <a:cs typeface="Arial"/>
              </a:rPr>
              <a:t>Inductance</a:t>
            </a:r>
            <a:endParaRPr kumimoji="1" lang="ja-JP" altLang="en-US" sz="1000" u="none" dirty="0">
              <a:latin typeface="Arial"/>
              <a:cs typeface="Arial"/>
            </a:endParaRPr>
          </a:p>
        </p:txBody>
      </p:sp>
      <p:sp>
        <p:nvSpPr>
          <p:cNvPr id="7" name="タイトル 1"/>
          <p:cNvSpPr txBox="1">
            <a:spLocks/>
          </p:cNvSpPr>
          <p:nvPr/>
        </p:nvSpPr>
        <p:spPr>
          <a:xfrm>
            <a:off x="457200" y="70829"/>
            <a:ext cx="8229600" cy="407620"/>
          </a:xfrm>
          <a:prstGeom prst="rect">
            <a:avLst/>
          </a:prstGeom>
        </p:spPr>
        <p:txBody>
          <a:bodyPr>
            <a:normAutofit/>
          </a:bodyPr>
          <a:lstStyle>
            <a:lvl1pPr algn="ctr" defTabSz="457200" rtl="0" eaLnBrk="1" latinLnBrk="0" hangingPunct="1">
              <a:spcBef>
                <a:spcPct val="0"/>
              </a:spcBef>
              <a:buNone/>
              <a:defRPr kumimoji="1" sz="2000" b="1" i="0" u="sng" kern="1200">
                <a:solidFill>
                  <a:schemeClr val="tx1"/>
                </a:solidFill>
                <a:latin typeface="Arial"/>
                <a:ea typeface="メイリオ"/>
                <a:cs typeface="Arial"/>
              </a:defRPr>
            </a:lvl1pPr>
          </a:lstStyle>
          <a:p>
            <a:r>
              <a:rPr lang="en-US" altLang="ja-JP" u="none" dirty="0" smtClean="0">
                <a:solidFill>
                  <a:srgbClr val="000090"/>
                </a:solidFill>
              </a:rPr>
              <a:t>Electrical Characteristics</a:t>
            </a:r>
          </a:p>
        </p:txBody>
      </p:sp>
      <p:sp>
        <p:nvSpPr>
          <p:cNvPr id="8" name="テキスト ボックス 7"/>
          <p:cNvSpPr txBox="1"/>
          <p:nvPr/>
        </p:nvSpPr>
        <p:spPr>
          <a:xfrm>
            <a:off x="332168" y="726843"/>
            <a:ext cx="3918078" cy="276999"/>
          </a:xfrm>
          <a:prstGeom prst="rect">
            <a:avLst/>
          </a:prstGeom>
          <a:noFill/>
        </p:spPr>
        <p:txBody>
          <a:bodyPr wrap="square" rtlCol="0">
            <a:spAutoFit/>
          </a:bodyPr>
          <a:lstStyle/>
          <a:p>
            <a:r>
              <a:rPr kumimoji="1" lang="en-US" altLang="ja-JP" sz="1200" b="1" u="none" dirty="0" smtClean="0">
                <a:latin typeface="Arial"/>
                <a:cs typeface="Arial"/>
              </a:rPr>
              <a:t>Impedance &amp; Inductance are linear &amp; proportional</a:t>
            </a:r>
            <a:endParaRPr kumimoji="1" lang="ja-JP" altLang="en-US" sz="1200" b="1" u="none" dirty="0">
              <a:latin typeface="Arial"/>
              <a:cs typeface="Arial"/>
            </a:endParaRPr>
          </a:p>
        </p:txBody>
      </p:sp>
      <p:pic>
        <p:nvPicPr>
          <p:cNvPr id="9" name="図 8" descr="スクリーンショット 2018-01-09 10.25.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24" y="3520011"/>
            <a:ext cx="4379226" cy="1885294"/>
          </a:xfrm>
          <a:prstGeom prst="rect">
            <a:avLst/>
          </a:prstGeom>
        </p:spPr>
      </p:pic>
      <p:sp>
        <p:nvSpPr>
          <p:cNvPr id="10" name="正方形/長方形 9"/>
          <p:cNvSpPr/>
          <p:nvPr/>
        </p:nvSpPr>
        <p:spPr>
          <a:xfrm>
            <a:off x="4025519" y="5179571"/>
            <a:ext cx="546331" cy="22573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11" name="テキスト ボックス 10"/>
          <p:cNvSpPr txBox="1"/>
          <p:nvPr/>
        </p:nvSpPr>
        <p:spPr>
          <a:xfrm>
            <a:off x="1788810" y="3629845"/>
            <a:ext cx="2454518" cy="261610"/>
          </a:xfrm>
          <a:prstGeom prst="rect">
            <a:avLst/>
          </a:prstGeom>
          <a:solidFill>
            <a:schemeClr val="bg1"/>
          </a:solidFill>
        </p:spPr>
        <p:txBody>
          <a:bodyPr wrap="none" rtlCol="0">
            <a:spAutoFit/>
          </a:bodyPr>
          <a:lstStyle/>
          <a:p>
            <a:r>
              <a:rPr kumimoji="1" lang="en-US" altLang="ja-JP" sz="1100" b="1" u="none" dirty="0" smtClean="0">
                <a:latin typeface="Arial"/>
                <a:cs typeface="Arial"/>
              </a:rPr>
              <a:t>CNT yarns are woven horizontally</a:t>
            </a:r>
            <a:endParaRPr kumimoji="1" lang="ja-JP" altLang="en-US" sz="1100" b="1" u="none" dirty="0">
              <a:latin typeface="Arial"/>
              <a:cs typeface="Arial"/>
            </a:endParaRPr>
          </a:p>
        </p:txBody>
      </p:sp>
      <p:cxnSp>
        <p:nvCxnSpPr>
          <p:cNvPr id="4" name="直線矢印コネクタ 3"/>
          <p:cNvCxnSpPr/>
          <p:nvPr/>
        </p:nvCxnSpPr>
        <p:spPr>
          <a:xfrm>
            <a:off x="1121684" y="4035817"/>
            <a:ext cx="0" cy="296333"/>
          </a:xfrm>
          <a:prstGeom prst="straightConnector1">
            <a:avLst/>
          </a:prstGeom>
          <a:ln w="38100"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flipV="1">
            <a:off x="1125918" y="4368132"/>
            <a:ext cx="0" cy="296333"/>
          </a:xfrm>
          <a:prstGeom prst="straightConnector1">
            <a:avLst/>
          </a:prstGeom>
          <a:ln w="38100" cmpd="sng">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1380293" y="4237327"/>
            <a:ext cx="1266342" cy="261610"/>
          </a:xfrm>
          <a:prstGeom prst="rect">
            <a:avLst/>
          </a:prstGeom>
          <a:solidFill>
            <a:schemeClr val="bg1"/>
          </a:solidFill>
        </p:spPr>
        <p:txBody>
          <a:bodyPr wrap="none" rtlCol="0">
            <a:spAutoFit/>
          </a:bodyPr>
          <a:lstStyle/>
          <a:p>
            <a:r>
              <a:rPr kumimoji="1" lang="en-US" altLang="ja-JP" sz="1100" b="1" u="none" dirty="0" smtClean="0">
                <a:latin typeface="Arial"/>
                <a:cs typeface="Arial"/>
              </a:rPr>
              <a:t>CNT yarns pitch</a:t>
            </a:r>
            <a:endParaRPr kumimoji="1" lang="ja-JP" altLang="en-US" sz="1100" b="1" u="none" dirty="0">
              <a:latin typeface="Arial"/>
              <a:cs typeface="Arial"/>
            </a:endParaRPr>
          </a:p>
        </p:txBody>
      </p:sp>
      <p:sp>
        <p:nvSpPr>
          <p:cNvPr id="14" name="右矢印 13"/>
          <p:cNvSpPr/>
          <p:nvPr/>
        </p:nvSpPr>
        <p:spPr>
          <a:xfrm>
            <a:off x="4461673" y="2829553"/>
            <a:ext cx="525963" cy="587566"/>
          </a:xfrm>
          <a:prstGeom prst="rightArrow">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15" name="テキスト ボックス 14"/>
          <p:cNvSpPr txBox="1"/>
          <p:nvPr/>
        </p:nvSpPr>
        <p:spPr>
          <a:xfrm>
            <a:off x="192624" y="5405305"/>
            <a:ext cx="4379226" cy="648126"/>
          </a:xfrm>
          <a:prstGeom prst="rect">
            <a:avLst/>
          </a:prstGeom>
          <a:noFill/>
        </p:spPr>
        <p:txBody>
          <a:bodyPr wrap="square" rtlCol="0">
            <a:spAutoFit/>
          </a:bodyPr>
          <a:lstStyle/>
          <a:p>
            <a:pPr marL="228600" indent="-228600">
              <a:lnSpc>
                <a:spcPct val="110000"/>
              </a:lnSpc>
              <a:buFont typeface="+mj-lt"/>
              <a:buAutoNum type="arabicPeriod"/>
            </a:pPr>
            <a:r>
              <a:rPr kumimoji="1" lang="en-US" altLang="ja-JP" sz="1100" b="1" u="none" dirty="0" smtClean="0">
                <a:solidFill>
                  <a:srgbClr val="FF0000"/>
                </a:solidFill>
                <a:latin typeface="Arial"/>
                <a:cs typeface="Arial"/>
              </a:rPr>
              <a:t>Motion can be converted to electrical signal proportionally. </a:t>
            </a:r>
          </a:p>
          <a:p>
            <a:pPr marL="228600" indent="-228600">
              <a:lnSpc>
                <a:spcPct val="110000"/>
              </a:lnSpc>
              <a:buFont typeface="+mj-lt"/>
              <a:buAutoNum type="arabicPeriod"/>
            </a:pPr>
            <a:r>
              <a:rPr lang="en-US" altLang="ja-JP" sz="1100" b="1" u="none" dirty="0" smtClean="0">
                <a:solidFill>
                  <a:srgbClr val="FF0000"/>
                </a:solidFill>
                <a:latin typeface="Arial"/>
                <a:cs typeface="Arial"/>
              </a:rPr>
              <a:t>The curve shapes are carefully considered when use the full bound of pitch scale.</a:t>
            </a:r>
            <a:endParaRPr kumimoji="1" lang="ja-JP" altLang="en-US" sz="1100" b="1" u="none" dirty="0">
              <a:solidFill>
                <a:srgbClr val="FF0000"/>
              </a:solidFill>
              <a:latin typeface="Arial"/>
              <a:cs typeface="Arial"/>
            </a:endParaRPr>
          </a:p>
        </p:txBody>
      </p:sp>
      <p:cxnSp>
        <p:nvCxnSpPr>
          <p:cNvPr id="16" name="直線矢印コネクタ 15"/>
          <p:cNvCxnSpPr/>
          <p:nvPr/>
        </p:nvCxnSpPr>
        <p:spPr>
          <a:xfrm>
            <a:off x="332168" y="5145044"/>
            <a:ext cx="1350435" cy="0"/>
          </a:xfrm>
          <a:prstGeom prst="straightConnector1">
            <a:avLst/>
          </a:prstGeom>
          <a:ln w="38100" cmpd="sng">
            <a:solidFill>
              <a:srgbClr val="FFFF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1779178" y="5014239"/>
            <a:ext cx="1673899" cy="261610"/>
          </a:xfrm>
          <a:prstGeom prst="rect">
            <a:avLst/>
          </a:prstGeom>
          <a:solidFill>
            <a:schemeClr val="bg1"/>
          </a:solidFill>
        </p:spPr>
        <p:txBody>
          <a:bodyPr wrap="none" rtlCol="0">
            <a:spAutoFit/>
          </a:bodyPr>
          <a:lstStyle/>
          <a:p>
            <a:r>
              <a:rPr lang="en-US" altLang="ja-JP" sz="1100" b="1" u="none" dirty="0" smtClean="0">
                <a:latin typeface="Arial"/>
                <a:cs typeface="Arial"/>
              </a:rPr>
              <a:t>The s</a:t>
            </a:r>
            <a:r>
              <a:rPr kumimoji="1" lang="en-US" altLang="ja-JP" sz="1100" b="1" u="none" dirty="0" smtClean="0">
                <a:latin typeface="Arial"/>
                <a:cs typeface="Arial"/>
              </a:rPr>
              <a:t>ensor tape width</a:t>
            </a:r>
            <a:endParaRPr kumimoji="1" lang="ja-JP" altLang="en-US" sz="1100" b="1" u="none" dirty="0">
              <a:latin typeface="Arial"/>
              <a:cs typeface="Arial"/>
            </a:endParaRPr>
          </a:p>
        </p:txBody>
      </p:sp>
      <p:pic>
        <p:nvPicPr>
          <p:cNvPr id="2" name="図 1" descr="スクリーンショット 2018-04-24 15.48.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6158" y="665959"/>
            <a:ext cx="1754471" cy="852638"/>
          </a:xfrm>
          <a:prstGeom prst="rect">
            <a:avLst/>
          </a:prstGeom>
        </p:spPr>
      </p:pic>
      <p:sp>
        <p:nvSpPr>
          <p:cNvPr id="18" name="右矢印 17"/>
          <p:cNvSpPr/>
          <p:nvPr/>
        </p:nvSpPr>
        <p:spPr>
          <a:xfrm rot="5400000">
            <a:off x="6879601" y="1537832"/>
            <a:ext cx="313972" cy="328083"/>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pic>
        <p:nvPicPr>
          <p:cNvPr id="17" name="図 16" descr="スクリーンショット 2018-04-24 15.55.1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3198" y="1894401"/>
            <a:ext cx="1355063" cy="1218314"/>
          </a:xfrm>
          <a:prstGeom prst="rect">
            <a:avLst/>
          </a:prstGeom>
        </p:spPr>
      </p:pic>
      <p:sp>
        <p:nvSpPr>
          <p:cNvPr id="19" name="加算記号 18"/>
          <p:cNvSpPr/>
          <p:nvPr/>
        </p:nvSpPr>
        <p:spPr>
          <a:xfrm>
            <a:off x="6792942" y="2304961"/>
            <a:ext cx="473363" cy="427182"/>
          </a:xfrm>
          <a:prstGeom prst="mathPlus">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pic>
        <p:nvPicPr>
          <p:cNvPr id="21" name="図 20" descr="スクリーンショット 2018-04-24 15.58.1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4672" y="1928112"/>
            <a:ext cx="1329062" cy="1131006"/>
          </a:xfrm>
          <a:prstGeom prst="rect">
            <a:avLst/>
          </a:prstGeom>
        </p:spPr>
      </p:pic>
      <p:pic>
        <p:nvPicPr>
          <p:cNvPr id="22" name="図 21" descr="スクリーンショット 2018-04-24 15.49.2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158" y="3460399"/>
            <a:ext cx="1797628" cy="1031851"/>
          </a:xfrm>
          <a:prstGeom prst="rect">
            <a:avLst/>
          </a:prstGeom>
        </p:spPr>
      </p:pic>
      <p:sp>
        <p:nvSpPr>
          <p:cNvPr id="23" name="右矢印 22"/>
          <p:cNvSpPr/>
          <p:nvPr/>
        </p:nvSpPr>
        <p:spPr>
          <a:xfrm rot="5400000">
            <a:off x="6879601" y="3116281"/>
            <a:ext cx="313972" cy="328083"/>
          </a:xfrm>
          <a:prstGeom prst="righ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24" name="テキスト ボックス 23"/>
          <p:cNvSpPr txBox="1"/>
          <p:nvPr/>
        </p:nvSpPr>
        <p:spPr>
          <a:xfrm>
            <a:off x="4794362" y="4535224"/>
            <a:ext cx="4268820" cy="1917448"/>
          </a:xfrm>
          <a:prstGeom prst="rect">
            <a:avLst/>
          </a:prstGeom>
          <a:solidFill>
            <a:srgbClr val="FCFFAA"/>
          </a:solidFill>
          <a:ln>
            <a:solidFill>
              <a:srgbClr val="FF0000"/>
            </a:solidFill>
          </a:ln>
        </p:spPr>
        <p:txBody>
          <a:bodyPr wrap="square" rtlCol="0">
            <a:spAutoFit/>
          </a:bodyPr>
          <a:lstStyle/>
          <a:p>
            <a:pPr marL="228600" indent="-228600">
              <a:lnSpc>
                <a:spcPct val="110000"/>
              </a:lnSpc>
              <a:buFont typeface="Wingdings" charset="2"/>
              <a:buChar char="ü"/>
            </a:pPr>
            <a:r>
              <a:rPr lang="en-US" altLang="ja-JP" sz="1200" b="1" u="none" dirty="0" err="1">
                <a:latin typeface="Times New Roman"/>
                <a:cs typeface="Times New Roman"/>
              </a:rPr>
              <a:t>Sugikuro</a:t>
            </a:r>
            <a:r>
              <a:rPr lang="en-US" altLang="ja-JP" sz="1200" b="1" u="none" baseline="30000" dirty="0">
                <a:latin typeface="Times New Roman"/>
                <a:cs typeface="Times New Roman"/>
              </a:rPr>
              <a:t>®</a:t>
            </a:r>
            <a:r>
              <a:rPr lang="en-US" altLang="ja-JP" sz="1200" b="1" u="none" dirty="0">
                <a:latin typeface="Times New Roman"/>
                <a:cs typeface="Times New Roman"/>
              </a:rPr>
              <a:t> CNT </a:t>
            </a:r>
            <a:r>
              <a:rPr lang="en-US" altLang="ja-JP" sz="1200" b="1" u="none" dirty="0" smtClean="0">
                <a:latin typeface="Times New Roman"/>
                <a:cs typeface="Times New Roman"/>
              </a:rPr>
              <a:t>Tape sensor directly coverts muscle motion to digital signal, which gives realistic action in VR. And eliminate conventional controllers.</a:t>
            </a:r>
          </a:p>
          <a:p>
            <a:pPr marL="228600" indent="-228600">
              <a:lnSpc>
                <a:spcPct val="110000"/>
              </a:lnSpc>
              <a:buFont typeface="Wingdings" charset="2"/>
              <a:buChar char="ü"/>
            </a:pPr>
            <a:r>
              <a:rPr lang="en-US" altLang="ja-JP" sz="1200" b="1" u="none" dirty="0" smtClean="0">
                <a:latin typeface="Times New Roman"/>
                <a:cs typeface="Times New Roman"/>
              </a:rPr>
              <a:t>With </a:t>
            </a:r>
            <a:r>
              <a:rPr lang="en-US" altLang="ja-JP" sz="1200" b="1" i="1" u="none" dirty="0" err="1">
                <a:latin typeface="Times New Roman"/>
                <a:cs typeface="Times New Roman"/>
              </a:rPr>
              <a:t>Sugikuro</a:t>
            </a:r>
            <a:r>
              <a:rPr lang="en-US" altLang="ja-JP" sz="1200" b="1" i="1" u="none" baseline="30000" dirty="0">
                <a:latin typeface="Times New Roman"/>
                <a:cs typeface="Times New Roman"/>
              </a:rPr>
              <a:t>®</a:t>
            </a:r>
            <a:r>
              <a:rPr lang="en-US" altLang="ja-JP" sz="1200" b="1" i="1" u="none" dirty="0">
                <a:latin typeface="Times New Roman"/>
                <a:cs typeface="Times New Roman"/>
              </a:rPr>
              <a:t> </a:t>
            </a:r>
            <a:r>
              <a:rPr lang="en-US" altLang="ja-JP" sz="1200" b="1" i="1" u="none" dirty="0" smtClean="0">
                <a:latin typeface="Times New Roman"/>
                <a:cs typeface="Times New Roman"/>
              </a:rPr>
              <a:t>pulse sensor</a:t>
            </a:r>
            <a:r>
              <a:rPr lang="en-US" altLang="ja-JP" sz="1200" b="1" u="none" dirty="0" smtClean="0">
                <a:latin typeface="Times New Roman"/>
                <a:cs typeface="Times New Roman"/>
              </a:rPr>
              <a:t>, nerve /myoelectric signal enhances VR performance excitingly. </a:t>
            </a:r>
          </a:p>
          <a:p>
            <a:pPr marL="228600" indent="-228600">
              <a:lnSpc>
                <a:spcPct val="110000"/>
              </a:lnSpc>
              <a:buFont typeface="Wingdings" charset="2"/>
              <a:buChar char="ü"/>
            </a:pPr>
            <a:r>
              <a:rPr lang="en-US" altLang="ja-JP" sz="1200" b="1" u="none" dirty="0" smtClean="0">
                <a:latin typeface="Times New Roman"/>
                <a:cs typeface="Times New Roman"/>
              </a:rPr>
              <a:t>The tape sensor feeds back motion to AI, which allows fine motions of robot</a:t>
            </a:r>
            <a:endParaRPr lang="en-US" altLang="ja-JP" sz="1200" b="1" u="none" dirty="0">
              <a:latin typeface="Times New Roman"/>
              <a:cs typeface="Times New Roman"/>
            </a:endParaRPr>
          </a:p>
          <a:p>
            <a:pPr marL="228600" indent="-228600">
              <a:lnSpc>
                <a:spcPct val="110000"/>
              </a:lnSpc>
              <a:buFont typeface="Wingdings" charset="2"/>
              <a:buChar char="ü"/>
            </a:pPr>
            <a:r>
              <a:rPr kumimoji="1" lang="en-US" altLang="ja-JP" sz="1200" b="1" u="none" dirty="0" smtClean="0">
                <a:latin typeface="Times New Roman"/>
                <a:cs typeface="Times New Roman"/>
              </a:rPr>
              <a:t>As tactile sensor, robot hands, </a:t>
            </a:r>
            <a:r>
              <a:rPr kumimoji="1" lang="en-US" altLang="ja-JP" sz="1200" b="1" u="none" dirty="0" err="1" smtClean="0">
                <a:latin typeface="Times New Roman"/>
                <a:cs typeface="Times New Roman"/>
              </a:rPr>
              <a:t>etc</a:t>
            </a:r>
            <a:r>
              <a:rPr kumimoji="1" lang="en-US" altLang="ja-JP" sz="1200" b="1" u="none" dirty="0" smtClean="0">
                <a:latin typeface="Times New Roman"/>
                <a:cs typeface="Times New Roman"/>
              </a:rPr>
              <a:t> can “feel” touch (tactile sensing). </a:t>
            </a:r>
          </a:p>
        </p:txBody>
      </p:sp>
      <p:sp>
        <p:nvSpPr>
          <p:cNvPr id="25" name="テキスト ボックス 24"/>
          <p:cNvSpPr txBox="1"/>
          <p:nvPr/>
        </p:nvSpPr>
        <p:spPr>
          <a:xfrm>
            <a:off x="3744185" y="2328876"/>
            <a:ext cx="620683" cy="246221"/>
          </a:xfrm>
          <a:prstGeom prst="rect">
            <a:avLst/>
          </a:prstGeom>
          <a:noFill/>
        </p:spPr>
        <p:txBody>
          <a:bodyPr wrap="none" rtlCol="0">
            <a:spAutoFit/>
          </a:bodyPr>
          <a:lstStyle/>
          <a:p>
            <a:r>
              <a:rPr kumimoji="1" lang="en-US" altLang="ja-JP" sz="1000" u="none" dirty="0" smtClean="0">
                <a:latin typeface="Arial"/>
                <a:cs typeface="Arial"/>
              </a:rPr>
              <a:t>Current</a:t>
            </a:r>
            <a:endParaRPr kumimoji="1" lang="ja-JP" altLang="en-US" sz="1000" u="none" dirty="0">
              <a:latin typeface="Arial"/>
              <a:cs typeface="Arial"/>
            </a:endParaRPr>
          </a:p>
        </p:txBody>
      </p:sp>
      <p:pic>
        <p:nvPicPr>
          <p:cNvPr id="29" name="図 28" descr="スクリーンショット 2018-04-24 16.18.2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975248" y="964830"/>
            <a:ext cx="980751" cy="840644"/>
          </a:xfrm>
          <a:prstGeom prst="rect">
            <a:avLst/>
          </a:prstGeom>
        </p:spPr>
      </p:pic>
      <p:pic>
        <p:nvPicPr>
          <p:cNvPr id="28" name="図 27" descr="スクリーンショット 2018-04-24 16.16.39.png"/>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6200000" flipV="1">
            <a:off x="7280796" y="558094"/>
            <a:ext cx="621948" cy="979237"/>
          </a:xfrm>
          <a:prstGeom prst="rect">
            <a:avLst/>
          </a:prstGeom>
        </p:spPr>
      </p:pic>
      <p:pic>
        <p:nvPicPr>
          <p:cNvPr id="31" name="図 30" descr="スクリーンショット 2018-04-24 16.20.34.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7524109" y="3374515"/>
            <a:ext cx="1017260" cy="1218214"/>
          </a:xfrm>
          <a:prstGeom prst="rect">
            <a:avLst/>
          </a:prstGeom>
        </p:spPr>
      </p:pic>
    </p:spTree>
    <p:extLst>
      <p:ext uri="{BB962C8B-B14F-4D97-AF65-F5344CB8AC3E}">
        <p14:creationId xmlns:p14="http://schemas.microsoft.com/office/powerpoint/2010/main" val="11261503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6661"/>
            <a:ext cx="8229600" cy="659421"/>
          </a:xfrm>
        </p:spPr>
        <p:txBody>
          <a:bodyPr>
            <a:normAutofit fontScale="90000"/>
          </a:bodyPr>
          <a:lstStyle/>
          <a:p>
            <a:r>
              <a:rPr lang="en-US" altLang="ja-JP" dirty="0" smtClean="0"/>
              <a:t>Blood Pressure &amp; Pulse Monitor</a:t>
            </a:r>
            <a:br>
              <a:rPr lang="en-US" altLang="ja-JP" dirty="0" smtClean="0"/>
            </a:br>
            <a:r>
              <a:rPr lang="en-US" altLang="ja-JP" baseline="30000" dirty="0" smtClean="0"/>
              <a:t/>
            </a:r>
            <a:br>
              <a:rPr lang="en-US" altLang="ja-JP" baseline="30000" dirty="0" smtClean="0"/>
            </a:br>
            <a:endParaRPr kumimoji="1" lang="ja-JP" altLang="en-US" baseline="30000" dirty="0"/>
          </a:p>
        </p:txBody>
      </p:sp>
      <p:sp>
        <p:nvSpPr>
          <p:cNvPr id="3" name="フッター プレースホルダー 2"/>
          <p:cNvSpPr>
            <a:spLocks noGrp="1"/>
          </p:cNvSpPr>
          <p:nvPr>
            <p:ph type="ftr" sz="quarter" idx="11"/>
          </p:nvPr>
        </p:nvSpPr>
        <p:spPr/>
        <p:txBody>
          <a:bodyPr/>
          <a:lstStyle/>
          <a:p>
            <a:r>
              <a:rPr kumimoji="1" lang="en-US" altLang="ja-JP" dirty="0" smtClean="0"/>
              <a:t>Confidential</a:t>
            </a:r>
            <a:endParaRPr kumimoji="1" lang="ja-JP" altLang="en-US"/>
          </a:p>
        </p:txBody>
      </p:sp>
      <p:sp>
        <p:nvSpPr>
          <p:cNvPr id="4" name="スライド番号プレースホルダー 3"/>
          <p:cNvSpPr>
            <a:spLocks noGrp="1"/>
          </p:cNvSpPr>
          <p:nvPr>
            <p:ph type="sldNum" sz="quarter" idx="12"/>
          </p:nvPr>
        </p:nvSpPr>
        <p:spPr/>
        <p:txBody>
          <a:bodyPr/>
          <a:lstStyle/>
          <a:p>
            <a:fld id="{555FFBAC-CD5B-6547-B904-93FB9741B567}" type="slidenum">
              <a:rPr kumimoji="1" lang="ja-JP" altLang="en-US" smtClean="0"/>
              <a:t>27</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3054200250"/>
              </p:ext>
            </p:extLst>
          </p:nvPr>
        </p:nvGraphicFramePr>
        <p:xfrm>
          <a:off x="170094" y="684584"/>
          <a:ext cx="8788218" cy="1627656"/>
        </p:xfrm>
        <a:graphic>
          <a:graphicData uri="http://schemas.openxmlformats.org/drawingml/2006/table">
            <a:tbl>
              <a:tblPr firstRow="1" bandRow="1">
                <a:tableStyleId>{5940675A-B579-460E-94D1-54222C63F5DA}</a:tableStyleId>
              </a:tblPr>
              <a:tblGrid>
                <a:gridCol w="2075154"/>
                <a:gridCol w="3560646"/>
                <a:gridCol w="3152418"/>
              </a:tblGrid>
              <a:tr h="249635">
                <a:tc>
                  <a:txBody>
                    <a:bodyPr/>
                    <a:lstStyle/>
                    <a:p>
                      <a:pPr algn="ctr"/>
                      <a:r>
                        <a:rPr kumimoji="1" lang="en-US" altLang="ja-JP" sz="1400" dirty="0" smtClean="0">
                          <a:latin typeface="Arial"/>
                          <a:cs typeface="Arial"/>
                        </a:rPr>
                        <a:t>Objectives</a:t>
                      </a:r>
                      <a:endParaRPr kumimoji="1" lang="ja-JP" altLang="en-US" sz="1400" dirty="0">
                        <a:latin typeface="Arial"/>
                        <a:cs typeface="Arial"/>
                      </a:endParaRPr>
                    </a:p>
                  </a:txBody>
                  <a:tcPr/>
                </a:tc>
                <a:tc>
                  <a:txBody>
                    <a:bodyPr/>
                    <a:lstStyle/>
                    <a:p>
                      <a:pPr algn="ctr"/>
                      <a:r>
                        <a:rPr kumimoji="1" lang="en-US" altLang="ja-JP" sz="1400" dirty="0" smtClean="0">
                          <a:latin typeface="Arial"/>
                          <a:cs typeface="Arial"/>
                        </a:rPr>
                        <a:t>Technology</a:t>
                      </a:r>
                      <a:endParaRPr kumimoji="1" lang="ja-JP" altLang="en-US" sz="1400" dirty="0">
                        <a:latin typeface="Arial"/>
                        <a:cs typeface="Arial"/>
                      </a:endParaRPr>
                    </a:p>
                  </a:txBody>
                  <a:tcPr/>
                </a:tc>
                <a:tc>
                  <a:txBody>
                    <a:bodyPr/>
                    <a:lstStyle/>
                    <a:p>
                      <a:pPr algn="ctr"/>
                      <a:r>
                        <a:rPr kumimoji="1" lang="en-US" altLang="ja-JP" sz="1400" dirty="0" smtClean="0">
                          <a:latin typeface="Arial"/>
                          <a:cs typeface="Arial"/>
                        </a:rPr>
                        <a:t>Present</a:t>
                      </a:r>
                      <a:r>
                        <a:rPr kumimoji="1" lang="en-US" altLang="ja-JP" sz="1400" baseline="0" dirty="0" smtClean="0">
                          <a:latin typeface="Arial"/>
                          <a:cs typeface="Arial"/>
                        </a:rPr>
                        <a:t> Position</a:t>
                      </a:r>
                      <a:endParaRPr kumimoji="1" lang="ja-JP" altLang="en-US" sz="1400" dirty="0">
                        <a:latin typeface="Arial"/>
                        <a:cs typeface="Arial"/>
                      </a:endParaRPr>
                    </a:p>
                  </a:txBody>
                  <a:tcPr/>
                </a:tc>
              </a:tr>
              <a:tr h="703970">
                <a:tc>
                  <a:txBody>
                    <a:bodyPr/>
                    <a:lstStyle/>
                    <a:p>
                      <a:pPr marL="126000" indent="-126000">
                        <a:lnSpc>
                          <a:spcPct val="120000"/>
                        </a:lnSpc>
                        <a:buFont typeface="+mj-lt"/>
                        <a:buAutoNum type="arabicPeriod"/>
                      </a:pPr>
                      <a:r>
                        <a:rPr kumimoji="1" lang="en-US" altLang="ja-JP" sz="1400" dirty="0" smtClean="0">
                          <a:latin typeface="Arial"/>
                          <a:cs typeface="Arial"/>
                        </a:rPr>
                        <a:t>Simple and easy to use with the conventional monitor</a:t>
                      </a:r>
                      <a:endParaRPr kumimoji="1" lang="ja-JP" altLang="en-US" sz="1400" dirty="0">
                        <a:latin typeface="Arial"/>
                        <a:cs typeface="Arial"/>
                      </a:endParaRPr>
                    </a:p>
                  </a:txBody>
                  <a:tcPr/>
                </a:tc>
                <a:tc>
                  <a:txBody>
                    <a:bodyPr/>
                    <a:lstStyle/>
                    <a:p>
                      <a:pPr marL="285750" indent="-285750">
                        <a:buFont typeface="Wingdings" charset="2"/>
                        <a:buChar char="ü"/>
                      </a:pPr>
                      <a:r>
                        <a:rPr kumimoji="1" lang="en-US" altLang="ja-JP" sz="1400" dirty="0" smtClean="0">
                          <a:latin typeface="Arial"/>
                          <a:cs typeface="Arial"/>
                        </a:rPr>
                        <a:t>Homogeneous CNT sheet &amp; yarn</a:t>
                      </a:r>
                    </a:p>
                    <a:p>
                      <a:pPr marL="0" indent="0">
                        <a:buFont typeface="Wingdings" charset="2"/>
                        <a:buNone/>
                      </a:pPr>
                      <a:endParaRPr kumimoji="1" lang="en-US" altLang="ja-JP" sz="1400" dirty="0" smtClean="0">
                        <a:latin typeface="Arial"/>
                        <a:cs typeface="Arial"/>
                      </a:endParaRPr>
                    </a:p>
                    <a:p>
                      <a:pPr marL="285750" indent="-285750">
                        <a:buFont typeface="Wingdings" charset="2"/>
                        <a:buChar char="ü"/>
                      </a:pPr>
                      <a:endParaRPr kumimoji="1" lang="ja-JP" altLang="en-US" sz="1400" dirty="0">
                        <a:latin typeface="Arial"/>
                        <a:cs typeface="Arial"/>
                      </a:endParaRPr>
                    </a:p>
                  </a:txBody>
                  <a:tcPr/>
                </a:tc>
                <a:tc>
                  <a:txBody>
                    <a:bodyPr/>
                    <a:lstStyle/>
                    <a:p>
                      <a:pPr marL="285750" indent="-285750">
                        <a:buFont typeface="Wingdings" charset="2"/>
                        <a:buChar char="ü"/>
                      </a:pPr>
                      <a:r>
                        <a:rPr kumimoji="1" lang="en-US" altLang="ja-JP" sz="1400" dirty="0" smtClean="0">
                          <a:latin typeface="Arial"/>
                          <a:cs typeface="Arial"/>
                        </a:rPr>
                        <a:t>Band-Aid type sample</a:t>
                      </a:r>
                    </a:p>
                    <a:p>
                      <a:pPr marL="0" indent="0">
                        <a:buFont typeface="Wingdings" charset="2"/>
                        <a:buNone/>
                      </a:pPr>
                      <a:endParaRPr kumimoji="1" lang="ja-JP" altLang="en-US" sz="1400" dirty="0">
                        <a:latin typeface="Arial"/>
                        <a:cs typeface="Arial"/>
                      </a:endParaRPr>
                    </a:p>
                  </a:txBody>
                  <a:tcPr/>
                </a:tc>
              </a:tr>
              <a:tr h="463321">
                <a:tc>
                  <a:txBody>
                    <a:bodyPr/>
                    <a:lstStyle/>
                    <a:p>
                      <a:pPr marL="0" indent="0">
                        <a:buFont typeface="+mj-lt"/>
                        <a:buNone/>
                      </a:pPr>
                      <a:r>
                        <a:rPr kumimoji="1" lang="en-US" altLang="ja-JP" sz="1400" dirty="0" smtClean="0">
                          <a:latin typeface="Arial"/>
                          <a:cs typeface="Arial"/>
                        </a:rPr>
                        <a:t>2. Performance</a:t>
                      </a:r>
                    </a:p>
                  </a:txBody>
                  <a:tcPr/>
                </a:tc>
                <a:tc gridSpan="2">
                  <a:txBody>
                    <a:bodyPr/>
                    <a:lstStyle/>
                    <a:p>
                      <a:pPr marL="285750" indent="-285750">
                        <a:buFont typeface="Wingdings" charset="2"/>
                        <a:buChar char="ü"/>
                      </a:pPr>
                      <a:r>
                        <a:rPr kumimoji="1" lang="en-US" altLang="ja-JP" sz="1400" dirty="0" smtClean="0">
                          <a:latin typeface="Arial"/>
                          <a:cs typeface="Arial"/>
                        </a:rPr>
                        <a:t>Watch our YouTube motion picture </a:t>
                      </a:r>
                    </a:p>
                  </a:txBody>
                  <a:tcPr/>
                </a:tc>
                <a:tc hMerge="1">
                  <a:txBody>
                    <a:bodyPr/>
                    <a:lstStyle/>
                    <a:p>
                      <a:pPr marL="285750" indent="-285750">
                        <a:buFont typeface="Wingdings" charset="2"/>
                        <a:buChar char="ü"/>
                      </a:pPr>
                      <a:endParaRPr kumimoji="1" lang="en-US" altLang="ja-JP" sz="1400" dirty="0" smtClean="0">
                        <a:latin typeface="Arial"/>
                        <a:cs typeface="Arial"/>
                      </a:endParaRPr>
                    </a:p>
                  </a:txBody>
                  <a:tcPr/>
                </a:tc>
              </a:tr>
            </a:tbl>
          </a:graphicData>
        </a:graphic>
      </p:graphicFrame>
      <p:pic>
        <p:nvPicPr>
          <p:cNvPr id="6" name="final vers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3140" y="2529344"/>
            <a:ext cx="6311027" cy="3549953"/>
          </a:xfrm>
          <a:prstGeom prst="rect">
            <a:avLst/>
          </a:prstGeom>
        </p:spPr>
      </p:pic>
    </p:spTree>
    <p:extLst>
      <p:ext uri="{BB962C8B-B14F-4D97-AF65-F5344CB8AC3E}">
        <p14:creationId xmlns:p14="http://schemas.microsoft.com/office/powerpoint/2010/main" val="21013295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Blood Pressure &amp; Pulse Sensor</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28</a:t>
            </a:fld>
            <a:endParaRPr lang="en-US" altLang="ja-JP" dirty="0"/>
          </a:p>
        </p:txBody>
      </p:sp>
      <p:pic>
        <p:nvPicPr>
          <p:cNvPr id="5" name="図 4" descr="スクリーンショット 2018-04-12 9.33.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55" y="990130"/>
            <a:ext cx="2502971" cy="1632204"/>
          </a:xfrm>
          <a:prstGeom prst="rect">
            <a:avLst/>
          </a:prstGeom>
        </p:spPr>
      </p:pic>
      <p:pic>
        <p:nvPicPr>
          <p:cNvPr id="6" name="図 5" descr="スクリーンショット 2018-04-12 9.33.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03" y="5122105"/>
            <a:ext cx="2299901" cy="1511810"/>
          </a:xfrm>
          <a:prstGeom prst="rect">
            <a:avLst/>
          </a:prstGeom>
        </p:spPr>
      </p:pic>
      <p:pic>
        <p:nvPicPr>
          <p:cNvPr id="7" name="図 6" descr="スクリーンショット 2018-04-12 9.33.5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03" y="2810977"/>
            <a:ext cx="2299902" cy="2132941"/>
          </a:xfrm>
          <a:prstGeom prst="rect">
            <a:avLst/>
          </a:prstGeom>
        </p:spPr>
      </p:pic>
      <p:sp>
        <p:nvSpPr>
          <p:cNvPr id="8" name="右中かっこ 7"/>
          <p:cNvSpPr/>
          <p:nvPr/>
        </p:nvSpPr>
        <p:spPr>
          <a:xfrm>
            <a:off x="2581626" y="1094757"/>
            <a:ext cx="719270" cy="5539158"/>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u="none"/>
          </a:p>
        </p:txBody>
      </p:sp>
      <p:pic>
        <p:nvPicPr>
          <p:cNvPr id="9" name="図 8"/>
          <p:cNvPicPr>
            <a:picLocks noChangeAspect="1"/>
          </p:cNvPicPr>
          <p:nvPr/>
        </p:nvPicPr>
        <p:blipFill>
          <a:blip r:embed="rId5"/>
          <a:stretch>
            <a:fillRect/>
          </a:stretch>
        </p:blipFill>
        <p:spPr>
          <a:xfrm>
            <a:off x="3527419" y="3995772"/>
            <a:ext cx="2629949" cy="1585300"/>
          </a:xfrm>
          <a:prstGeom prst="rect">
            <a:avLst/>
          </a:prstGeom>
        </p:spPr>
      </p:pic>
      <p:sp>
        <p:nvSpPr>
          <p:cNvPr id="10" name="テキスト ボックス 9"/>
          <p:cNvSpPr txBox="1"/>
          <p:nvPr/>
        </p:nvSpPr>
        <p:spPr>
          <a:xfrm>
            <a:off x="322301" y="540049"/>
            <a:ext cx="2060242" cy="523220"/>
          </a:xfrm>
          <a:prstGeom prst="rect">
            <a:avLst/>
          </a:prstGeom>
          <a:noFill/>
        </p:spPr>
        <p:txBody>
          <a:bodyPr wrap="none" rtlCol="0">
            <a:spAutoFit/>
          </a:bodyPr>
          <a:lstStyle/>
          <a:p>
            <a:pPr algn="ctr"/>
            <a:r>
              <a:rPr kumimoji="1" lang="en-US" altLang="ja-JP" sz="1400" b="1" u="none" dirty="0" smtClean="0">
                <a:latin typeface="Arial"/>
                <a:cs typeface="Arial"/>
              </a:rPr>
              <a:t>Conventional sensors</a:t>
            </a:r>
          </a:p>
          <a:p>
            <a:pPr algn="ctr"/>
            <a:r>
              <a:rPr kumimoji="1" lang="en-US" altLang="ja-JP" sz="1400" b="1" u="none" dirty="0" smtClean="0">
                <a:latin typeface="Arial"/>
                <a:cs typeface="Arial"/>
              </a:rPr>
              <a:t> for cardiograph</a:t>
            </a:r>
            <a:endParaRPr kumimoji="1" lang="ja-JP" altLang="en-US" sz="1400" b="1" u="none" dirty="0">
              <a:latin typeface="Arial"/>
              <a:cs typeface="Arial"/>
            </a:endParaRPr>
          </a:p>
        </p:txBody>
      </p:sp>
      <p:sp>
        <p:nvSpPr>
          <p:cNvPr id="11" name="テキスト ボックス 10"/>
          <p:cNvSpPr txBox="1"/>
          <p:nvPr/>
        </p:nvSpPr>
        <p:spPr>
          <a:xfrm>
            <a:off x="1049219" y="2314557"/>
            <a:ext cx="673482" cy="307777"/>
          </a:xfrm>
          <a:prstGeom prst="rect">
            <a:avLst/>
          </a:prstGeom>
          <a:noFill/>
        </p:spPr>
        <p:txBody>
          <a:bodyPr wrap="none" rtlCol="0">
            <a:spAutoFit/>
          </a:bodyPr>
          <a:lstStyle/>
          <a:p>
            <a:pPr algn="ctr"/>
            <a:r>
              <a:rPr kumimoji="1" lang="en-US" altLang="ja-JP" sz="1400" b="1" u="none" dirty="0" smtClean="0">
                <a:latin typeface="Arial"/>
                <a:cs typeface="Arial"/>
              </a:rPr>
              <a:t>Plugs</a:t>
            </a:r>
            <a:endParaRPr kumimoji="1" lang="ja-JP" altLang="en-US" sz="1400" b="1" u="none" dirty="0">
              <a:latin typeface="Arial"/>
              <a:cs typeface="Arial"/>
            </a:endParaRPr>
          </a:p>
        </p:txBody>
      </p:sp>
      <p:sp>
        <p:nvSpPr>
          <p:cNvPr id="12" name="テキスト ボックス 11"/>
          <p:cNvSpPr txBox="1"/>
          <p:nvPr/>
        </p:nvSpPr>
        <p:spPr>
          <a:xfrm>
            <a:off x="117553" y="4636141"/>
            <a:ext cx="2399853" cy="307777"/>
          </a:xfrm>
          <a:prstGeom prst="rect">
            <a:avLst/>
          </a:prstGeom>
          <a:noFill/>
        </p:spPr>
        <p:txBody>
          <a:bodyPr wrap="none" rtlCol="0">
            <a:spAutoFit/>
          </a:bodyPr>
          <a:lstStyle/>
          <a:p>
            <a:pPr algn="ctr"/>
            <a:r>
              <a:rPr kumimoji="1" lang="en-US" altLang="ja-JP" sz="1400" b="1" u="none" dirty="0" smtClean="0">
                <a:latin typeface="Arial"/>
                <a:cs typeface="Arial"/>
              </a:rPr>
              <a:t>Disposable metal sensors</a:t>
            </a:r>
            <a:endParaRPr kumimoji="1" lang="ja-JP" altLang="en-US" sz="1400" b="1" u="none" dirty="0">
              <a:latin typeface="Arial"/>
              <a:cs typeface="Arial"/>
            </a:endParaRPr>
          </a:p>
        </p:txBody>
      </p:sp>
      <p:sp>
        <p:nvSpPr>
          <p:cNvPr id="13" name="テキスト ボックス 12"/>
          <p:cNvSpPr txBox="1"/>
          <p:nvPr/>
        </p:nvSpPr>
        <p:spPr>
          <a:xfrm>
            <a:off x="165892" y="6326138"/>
            <a:ext cx="2350235" cy="307777"/>
          </a:xfrm>
          <a:prstGeom prst="rect">
            <a:avLst/>
          </a:prstGeom>
          <a:noFill/>
        </p:spPr>
        <p:txBody>
          <a:bodyPr wrap="none" rtlCol="0">
            <a:spAutoFit/>
          </a:bodyPr>
          <a:lstStyle/>
          <a:p>
            <a:pPr algn="ctr"/>
            <a:r>
              <a:rPr lang="en-US" altLang="ja-JP" sz="1400" b="1" u="none" dirty="0" smtClean="0">
                <a:latin typeface="Arial"/>
                <a:cs typeface="Arial"/>
              </a:rPr>
              <a:t>Electrical-enhance cream</a:t>
            </a:r>
            <a:endParaRPr kumimoji="1" lang="ja-JP" altLang="en-US" sz="1400" b="1" u="none" dirty="0">
              <a:latin typeface="Arial"/>
              <a:cs typeface="Arial"/>
            </a:endParaRPr>
          </a:p>
        </p:txBody>
      </p:sp>
      <p:pic>
        <p:nvPicPr>
          <p:cNvPr id="14" name="図 13" descr="スクリーンショット 2018-04-12 9.40.19.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7419" y="990130"/>
            <a:ext cx="2629949" cy="2514262"/>
          </a:xfrm>
          <a:prstGeom prst="rect">
            <a:avLst/>
          </a:prstGeom>
        </p:spPr>
      </p:pic>
      <p:sp>
        <p:nvSpPr>
          <p:cNvPr id="15" name="テキスト ボックス 14"/>
          <p:cNvSpPr txBox="1"/>
          <p:nvPr/>
        </p:nvSpPr>
        <p:spPr>
          <a:xfrm>
            <a:off x="3415033" y="3641517"/>
            <a:ext cx="2953744" cy="338554"/>
          </a:xfrm>
          <a:prstGeom prst="rect">
            <a:avLst/>
          </a:prstGeom>
          <a:noFill/>
        </p:spPr>
        <p:txBody>
          <a:bodyPr wrap="square" rtlCol="0">
            <a:spAutoFit/>
          </a:bodyPr>
          <a:lstStyle/>
          <a:p>
            <a:pPr algn="ctr"/>
            <a:r>
              <a:rPr lang="en-US" altLang="ja-JP" sz="1600" b="1" i="1" u="none" dirty="0" smtClean="0">
                <a:solidFill>
                  <a:srgbClr val="FF0000"/>
                </a:solidFill>
                <a:latin typeface="Arial"/>
                <a:cs typeface="Arial"/>
              </a:rPr>
              <a:t>Only one </a:t>
            </a:r>
            <a:r>
              <a:rPr lang="en-US" altLang="ja-JP" sz="1600" b="1" u="none" dirty="0" smtClean="0">
                <a:solidFill>
                  <a:srgbClr val="FF0000"/>
                </a:solidFill>
                <a:latin typeface="Arial"/>
                <a:cs typeface="Arial"/>
              </a:rPr>
              <a:t>“Band Aid” tape</a:t>
            </a:r>
            <a:endParaRPr kumimoji="1" lang="ja-JP" altLang="en-US" sz="1600" b="1" u="none" dirty="0">
              <a:solidFill>
                <a:srgbClr val="FF0000"/>
              </a:solidFill>
              <a:latin typeface="Arial"/>
              <a:cs typeface="Arial"/>
            </a:endParaRPr>
          </a:p>
        </p:txBody>
      </p:sp>
      <p:sp>
        <p:nvSpPr>
          <p:cNvPr id="16" name="テキスト ボックス 15"/>
          <p:cNvSpPr txBox="1"/>
          <p:nvPr/>
        </p:nvSpPr>
        <p:spPr>
          <a:xfrm>
            <a:off x="3308289" y="5608863"/>
            <a:ext cx="3463390" cy="954107"/>
          </a:xfrm>
          <a:prstGeom prst="rect">
            <a:avLst/>
          </a:prstGeom>
          <a:noFill/>
        </p:spPr>
        <p:txBody>
          <a:bodyPr wrap="square" rtlCol="0">
            <a:spAutoFit/>
          </a:bodyPr>
          <a:lstStyle/>
          <a:p>
            <a:r>
              <a:rPr lang="en-US" altLang="ja-JP" sz="1400" b="1" u="none" dirty="0" smtClean="0">
                <a:solidFill>
                  <a:srgbClr val="FF0000"/>
                </a:solidFill>
                <a:latin typeface="Times New Roman"/>
                <a:cs typeface="Times New Roman"/>
              </a:rPr>
              <a:t>The above is our hand-made using Band Aid tape, which is not sophisticated but works well, though.  We need a partner to brush it up!</a:t>
            </a:r>
            <a:endParaRPr kumimoji="1" lang="ja-JP" altLang="en-US" sz="1400" b="1" u="none" dirty="0">
              <a:solidFill>
                <a:srgbClr val="FF0000"/>
              </a:solidFill>
              <a:latin typeface="Times New Roman"/>
              <a:cs typeface="Times New Roman"/>
            </a:endParaRPr>
          </a:p>
        </p:txBody>
      </p:sp>
      <p:sp>
        <p:nvSpPr>
          <p:cNvPr id="17" name="テキスト ボックス 16"/>
          <p:cNvSpPr txBox="1"/>
          <p:nvPr/>
        </p:nvSpPr>
        <p:spPr>
          <a:xfrm>
            <a:off x="6157368" y="1004957"/>
            <a:ext cx="2878462" cy="1815882"/>
          </a:xfrm>
          <a:prstGeom prst="rect">
            <a:avLst/>
          </a:prstGeom>
          <a:noFill/>
          <a:ln>
            <a:solidFill>
              <a:srgbClr val="0000FF"/>
            </a:solidFill>
          </a:ln>
        </p:spPr>
        <p:txBody>
          <a:bodyPr wrap="square" rtlCol="0">
            <a:spAutoFit/>
          </a:bodyPr>
          <a:lstStyle/>
          <a:p>
            <a:r>
              <a:rPr lang="en-US" altLang="ja-JP" sz="1400" b="1" u="none" dirty="0" smtClean="0">
                <a:solidFill>
                  <a:srgbClr val="FF0000"/>
                </a:solidFill>
                <a:latin typeface="Arial"/>
                <a:cs typeface="Arial"/>
              </a:rPr>
              <a:t>What is New</a:t>
            </a:r>
          </a:p>
          <a:p>
            <a:pPr marL="285750" indent="-285750">
              <a:buFont typeface="Wingdings" charset="2"/>
              <a:buChar char="ü"/>
            </a:pPr>
            <a:r>
              <a:rPr lang="en-US" altLang="ja-JP" sz="1400" b="1" i="1" u="none" dirty="0" smtClean="0">
                <a:solidFill>
                  <a:srgbClr val="FF0000"/>
                </a:solidFill>
                <a:latin typeface="Times New Roman"/>
                <a:cs typeface="Times New Roman"/>
              </a:rPr>
              <a:t>Thin, flexible, &amp; No-Metal</a:t>
            </a:r>
            <a:br>
              <a:rPr lang="en-US" altLang="ja-JP" sz="1400" b="1" i="1" u="none" dirty="0" smtClean="0">
                <a:solidFill>
                  <a:srgbClr val="FF0000"/>
                </a:solidFill>
                <a:latin typeface="Times New Roman"/>
                <a:cs typeface="Times New Roman"/>
              </a:rPr>
            </a:br>
            <a:r>
              <a:rPr lang="en-US" altLang="ja-JP" sz="1400" b="1" u="none" dirty="0" smtClean="0">
                <a:solidFill>
                  <a:srgbClr val="FF0000"/>
                </a:solidFill>
                <a:latin typeface="Times New Roman"/>
                <a:cs typeface="Times New Roman"/>
              </a:rPr>
              <a:t>(Metal button is used as a connector in the photo)</a:t>
            </a:r>
            <a:endParaRPr lang="en-US" altLang="ja-JP" sz="1400" b="1" i="1" u="none" dirty="0" smtClean="0">
              <a:solidFill>
                <a:srgbClr val="FF0000"/>
              </a:solidFill>
              <a:latin typeface="Times New Roman"/>
              <a:cs typeface="Times New Roman"/>
            </a:endParaRPr>
          </a:p>
          <a:p>
            <a:pPr marL="285750" indent="-285750">
              <a:buFont typeface="Wingdings" charset="2"/>
              <a:buChar char="ü"/>
            </a:pPr>
            <a:r>
              <a:rPr lang="en-US" altLang="ja-JP" sz="1400" b="1" i="1" u="none" dirty="0" smtClean="0">
                <a:solidFill>
                  <a:srgbClr val="FF0000"/>
                </a:solidFill>
                <a:latin typeface="Times New Roman"/>
                <a:cs typeface="Times New Roman"/>
              </a:rPr>
              <a:t> Easy to use without conductive cream on skin</a:t>
            </a:r>
          </a:p>
          <a:p>
            <a:pPr marL="285750" indent="-285750">
              <a:buFont typeface="Wingdings" charset="2"/>
              <a:buChar char="ü"/>
            </a:pPr>
            <a:r>
              <a:rPr lang="en-US" altLang="ja-JP" sz="1400" b="1" i="1" u="none" dirty="0" smtClean="0">
                <a:solidFill>
                  <a:srgbClr val="FF0000"/>
                </a:solidFill>
                <a:latin typeface="Times New Roman"/>
                <a:cs typeface="Times New Roman"/>
              </a:rPr>
              <a:t>Utilize existing monitors</a:t>
            </a:r>
          </a:p>
          <a:p>
            <a:pPr marL="285750" indent="-285750">
              <a:buFont typeface="Wingdings" charset="2"/>
              <a:buChar char="ü"/>
            </a:pPr>
            <a:endParaRPr lang="en-US" altLang="ja-JP" sz="1400" b="1" i="1" u="none" dirty="0" smtClean="0">
              <a:solidFill>
                <a:srgbClr val="FF0000"/>
              </a:solidFill>
              <a:latin typeface="Times New Roman"/>
              <a:cs typeface="Times New Roman"/>
            </a:endParaRPr>
          </a:p>
        </p:txBody>
      </p:sp>
      <p:sp>
        <p:nvSpPr>
          <p:cNvPr id="18" name="テキスト ボックス 17"/>
          <p:cNvSpPr txBox="1"/>
          <p:nvPr/>
        </p:nvSpPr>
        <p:spPr>
          <a:xfrm>
            <a:off x="5559599" y="3995772"/>
            <a:ext cx="1700520" cy="461665"/>
          </a:xfrm>
          <a:prstGeom prst="rect">
            <a:avLst/>
          </a:prstGeom>
          <a:noFill/>
        </p:spPr>
        <p:txBody>
          <a:bodyPr wrap="square" rtlCol="0">
            <a:spAutoFit/>
          </a:bodyPr>
          <a:lstStyle/>
          <a:p>
            <a:pPr algn="ctr"/>
            <a:r>
              <a:rPr lang="en-US" altLang="ja-JP" sz="1200" b="1" u="none" dirty="0" smtClean="0">
                <a:solidFill>
                  <a:srgbClr val="0000FF"/>
                </a:solidFill>
                <a:latin typeface="Arial"/>
                <a:cs typeface="Arial"/>
              </a:rPr>
              <a:t>Need to replace to </a:t>
            </a:r>
          </a:p>
          <a:p>
            <a:pPr algn="ctr"/>
            <a:r>
              <a:rPr lang="en-US" altLang="ja-JP" sz="1200" b="1" u="none" dirty="0" smtClean="0">
                <a:solidFill>
                  <a:srgbClr val="0000FF"/>
                </a:solidFill>
                <a:latin typeface="Arial"/>
                <a:cs typeface="Arial"/>
              </a:rPr>
              <a:t>a smart terminal</a:t>
            </a:r>
            <a:endParaRPr kumimoji="1" lang="ja-JP" altLang="en-US" sz="1200" b="1" u="none" dirty="0">
              <a:solidFill>
                <a:srgbClr val="0000FF"/>
              </a:solidFill>
              <a:latin typeface="Arial"/>
              <a:cs typeface="Arial"/>
            </a:endParaRPr>
          </a:p>
        </p:txBody>
      </p:sp>
      <p:cxnSp>
        <p:nvCxnSpPr>
          <p:cNvPr id="19" name="直線矢印コネクタ 18"/>
          <p:cNvCxnSpPr/>
          <p:nvPr/>
        </p:nvCxnSpPr>
        <p:spPr>
          <a:xfrm flipH="1">
            <a:off x="4772897" y="4226605"/>
            <a:ext cx="944042" cy="87013"/>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テキスト ボックス 19"/>
          <p:cNvSpPr txBox="1"/>
          <p:nvPr/>
        </p:nvSpPr>
        <p:spPr>
          <a:xfrm>
            <a:off x="3817380" y="502729"/>
            <a:ext cx="1911037" cy="523220"/>
          </a:xfrm>
          <a:prstGeom prst="rect">
            <a:avLst/>
          </a:prstGeom>
          <a:noFill/>
        </p:spPr>
        <p:txBody>
          <a:bodyPr wrap="none" rtlCol="0">
            <a:spAutoFit/>
          </a:bodyPr>
          <a:lstStyle/>
          <a:p>
            <a:pPr algn="ctr"/>
            <a:r>
              <a:rPr kumimoji="1" lang="en-US" altLang="ja-JP" sz="1400" b="1" u="none" dirty="0" smtClean="0">
                <a:latin typeface="Arial"/>
                <a:cs typeface="Arial"/>
              </a:rPr>
              <a:t>Siddarmark sensors</a:t>
            </a:r>
          </a:p>
          <a:p>
            <a:pPr algn="ctr"/>
            <a:r>
              <a:rPr kumimoji="1" lang="en-US" altLang="ja-JP" sz="1400" b="1" u="none" dirty="0" smtClean="0">
                <a:latin typeface="Arial"/>
                <a:cs typeface="Arial"/>
              </a:rPr>
              <a:t> for cardiograph</a:t>
            </a:r>
            <a:endParaRPr kumimoji="1" lang="ja-JP" altLang="en-US" sz="1400" b="1" u="none" dirty="0">
              <a:latin typeface="Arial"/>
              <a:cs typeface="Arial"/>
            </a:endParaRPr>
          </a:p>
        </p:txBody>
      </p:sp>
    </p:spTree>
    <p:extLst>
      <p:ext uri="{BB962C8B-B14F-4D97-AF65-F5344CB8AC3E}">
        <p14:creationId xmlns:p14="http://schemas.microsoft.com/office/powerpoint/2010/main" val="39184100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ARTIFICIAL MUSCLE with CNT YARN</a:t>
            </a:r>
            <a:endParaRPr kumimoji="1" lang="ja-JP" altLang="en-US" dirty="0"/>
          </a:p>
        </p:txBody>
      </p:sp>
      <p:sp>
        <p:nvSpPr>
          <p:cNvPr id="3" name="フッター プレースホルダー 2"/>
          <p:cNvSpPr>
            <a:spLocks noGrp="1"/>
          </p:cNvSpPr>
          <p:nvPr>
            <p:ph type="ftr" sz="quarter" idx="11"/>
          </p:nvPr>
        </p:nvSpPr>
        <p:spPr/>
        <p:txBody>
          <a:bodyPr/>
          <a:lstStyle/>
          <a:p>
            <a:r>
              <a:rPr kumimoji="1" lang="en-US" altLang="ja-JP" dirty="0" smtClean="0"/>
              <a:t>Confidential</a:t>
            </a:r>
            <a:endParaRPr kumimoji="1" lang="ja-JP" altLang="en-US"/>
          </a:p>
        </p:txBody>
      </p:sp>
      <p:sp>
        <p:nvSpPr>
          <p:cNvPr id="4" name="スライド番号プレースホルダー 3"/>
          <p:cNvSpPr>
            <a:spLocks noGrp="1"/>
          </p:cNvSpPr>
          <p:nvPr>
            <p:ph type="sldNum" sz="quarter" idx="12"/>
          </p:nvPr>
        </p:nvSpPr>
        <p:spPr/>
        <p:txBody>
          <a:bodyPr/>
          <a:lstStyle/>
          <a:p>
            <a:fld id="{555FFBAC-CD5B-6547-B904-93FB9741B567}" type="slidenum">
              <a:rPr kumimoji="1" lang="ja-JP" altLang="en-US" smtClean="0"/>
              <a:t>29</a:t>
            </a:fld>
            <a:endParaRPr kumimoji="1" lang="ja-JP" altLang="en-US"/>
          </a:p>
        </p:txBody>
      </p:sp>
      <p:pic>
        <p:nvPicPr>
          <p:cNvPr id="5" name="図 4" descr="スクリーンショット 2018-03-14 13.02.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350" y="2008277"/>
            <a:ext cx="1453659" cy="2405805"/>
          </a:xfrm>
          <a:prstGeom prst="rect">
            <a:avLst/>
          </a:prstGeom>
        </p:spPr>
      </p:pic>
      <p:pic>
        <p:nvPicPr>
          <p:cNvPr id="6" name="図 5" descr="スクリーンショット 2018-03-14 13.03.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9498" y="1812780"/>
            <a:ext cx="3973293" cy="2623873"/>
          </a:xfrm>
          <a:prstGeom prst="rect">
            <a:avLst/>
          </a:prstGeom>
        </p:spPr>
      </p:pic>
      <p:sp>
        <p:nvSpPr>
          <p:cNvPr id="7" name="テキスト ボックス 6"/>
          <p:cNvSpPr txBox="1"/>
          <p:nvPr/>
        </p:nvSpPr>
        <p:spPr>
          <a:xfrm>
            <a:off x="1248365" y="1495425"/>
            <a:ext cx="1649926" cy="523220"/>
          </a:xfrm>
          <a:prstGeom prst="rect">
            <a:avLst/>
          </a:prstGeom>
          <a:noFill/>
        </p:spPr>
        <p:txBody>
          <a:bodyPr wrap="square" rtlCol="0">
            <a:spAutoFit/>
          </a:bodyPr>
          <a:lstStyle/>
          <a:p>
            <a:pPr algn="ctr"/>
            <a:r>
              <a:rPr kumimoji="1" lang="en-US" altLang="ja-JP" sz="1400" b="1" u="none" dirty="0" smtClean="0">
                <a:solidFill>
                  <a:srgbClr val="0000FF"/>
                </a:solidFill>
                <a:latin typeface="Arial"/>
                <a:cs typeface="Arial"/>
              </a:rPr>
              <a:t>Nylon-CNT yarn combination</a:t>
            </a:r>
            <a:endParaRPr kumimoji="1" lang="ja-JP" altLang="en-US" sz="1400" b="1" u="none" dirty="0">
              <a:solidFill>
                <a:srgbClr val="0000FF"/>
              </a:solidFill>
              <a:latin typeface="Arial"/>
              <a:cs typeface="Arial"/>
            </a:endParaRPr>
          </a:p>
        </p:txBody>
      </p:sp>
      <p:sp>
        <p:nvSpPr>
          <p:cNvPr id="8" name="テキスト ボックス 7"/>
          <p:cNvSpPr txBox="1"/>
          <p:nvPr/>
        </p:nvSpPr>
        <p:spPr>
          <a:xfrm>
            <a:off x="4179650" y="1540103"/>
            <a:ext cx="3310315" cy="307777"/>
          </a:xfrm>
          <a:prstGeom prst="rect">
            <a:avLst/>
          </a:prstGeom>
          <a:noFill/>
        </p:spPr>
        <p:txBody>
          <a:bodyPr wrap="square" rtlCol="0">
            <a:spAutoFit/>
          </a:bodyPr>
          <a:lstStyle/>
          <a:p>
            <a:pPr algn="ctr"/>
            <a:r>
              <a:rPr lang="en-US" altLang="ja-JP" sz="1400" b="1" u="none" dirty="0" smtClean="0">
                <a:solidFill>
                  <a:srgbClr val="0000FF"/>
                </a:solidFill>
                <a:latin typeface="Arial"/>
                <a:cs typeface="Arial"/>
              </a:rPr>
              <a:t>Relationship between current &amp; load </a:t>
            </a:r>
            <a:endParaRPr kumimoji="1" lang="ja-JP" altLang="en-US" sz="1400" b="1" u="none" dirty="0">
              <a:solidFill>
                <a:srgbClr val="0000FF"/>
              </a:solidFill>
              <a:latin typeface="Arial"/>
              <a:cs typeface="Arial"/>
            </a:endParaRPr>
          </a:p>
        </p:txBody>
      </p:sp>
      <p:sp>
        <p:nvSpPr>
          <p:cNvPr id="9" name="テキスト ボックス 8"/>
          <p:cNvSpPr txBox="1"/>
          <p:nvPr/>
        </p:nvSpPr>
        <p:spPr>
          <a:xfrm>
            <a:off x="4179650" y="4446544"/>
            <a:ext cx="3310315" cy="307777"/>
          </a:xfrm>
          <a:prstGeom prst="rect">
            <a:avLst/>
          </a:prstGeom>
          <a:noFill/>
        </p:spPr>
        <p:txBody>
          <a:bodyPr wrap="square" rtlCol="0">
            <a:spAutoFit/>
          </a:bodyPr>
          <a:lstStyle/>
          <a:p>
            <a:pPr algn="ctr"/>
            <a:r>
              <a:rPr lang="en-US" altLang="ja-JP" sz="1400" u="none" dirty="0" smtClean="0">
                <a:solidFill>
                  <a:srgbClr val="0000FF"/>
                </a:solidFill>
                <a:latin typeface="Arial"/>
                <a:cs typeface="Arial"/>
              </a:rPr>
              <a:t>Response: 1mN/sec </a:t>
            </a:r>
            <a:endParaRPr kumimoji="1" lang="ja-JP" altLang="en-US" sz="1400" u="none" dirty="0">
              <a:solidFill>
                <a:srgbClr val="0000FF"/>
              </a:solidFill>
              <a:latin typeface="Arial"/>
              <a:cs typeface="Arial"/>
            </a:endParaRPr>
          </a:p>
        </p:txBody>
      </p:sp>
      <p:sp>
        <p:nvSpPr>
          <p:cNvPr id="10" name="テキスト ボックス 9"/>
          <p:cNvSpPr txBox="1"/>
          <p:nvPr/>
        </p:nvSpPr>
        <p:spPr>
          <a:xfrm>
            <a:off x="2959579" y="478449"/>
            <a:ext cx="3310315" cy="307777"/>
          </a:xfrm>
          <a:prstGeom prst="rect">
            <a:avLst/>
          </a:prstGeom>
          <a:noFill/>
        </p:spPr>
        <p:txBody>
          <a:bodyPr wrap="square" rtlCol="0">
            <a:spAutoFit/>
          </a:bodyPr>
          <a:lstStyle/>
          <a:p>
            <a:pPr algn="ctr"/>
            <a:r>
              <a:rPr lang="en-US" altLang="ja-JP" sz="1400" b="1" u="none" dirty="0" smtClean="0">
                <a:solidFill>
                  <a:srgbClr val="FF0000"/>
                </a:solidFill>
                <a:latin typeface="Arial"/>
                <a:cs typeface="Arial"/>
              </a:rPr>
              <a:t>We supply the CNT yarn</a:t>
            </a:r>
            <a:endParaRPr kumimoji="1" lang="ja-JP" altLang="en-US" sz="1400" b="1" u="none" dirty="0">
              <a:solidFill>
                <a:srgbClr val="FF0000"/>
              </a:solidFill>
              <a:latin typeface="Arial"/>
              <a:cs typeface="Arial"/>
            </a:endParaRPr>
          </a:p>
        </p:txBody>
      </p:sp>
    </p:spTree>
    <p:extLst>
      <p:ext uri="{BB962C8B-B14F-4D97-AF65-F5344CB8AC3E}">
        <p14:creationId xmlns:p14="http://schemas.microsoft.com/office/powerpoint/2010/main" val="473150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-ditto-</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3</a:t>
            </a:fld>
            <a:endParaRPr lang="en-US" altLang="ja-JP" dirty="0"/>
          </a:p>
        </p:txBody>
      </p:sp>
      <p:pic>
        <p:nvPicPr>
          <p:cNvPr id="5" name="図 4" descr="スクリーンショット 2018-06-01 15.46.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50" y="1041400"/>
            <a:ext cx="3124200" cy="2425700"/>
          </a:xfrm>
          <a:prstGeom prst="rect">
            <a:avLst/>
          </a:prstGeom>
        </p:spPr>
      </p:pic>
      <p:pic>
        <p:nvPicPr>
          <p:cNvPr id="6" name="図 5" descr="スクリーンショット 2018-06-01 15.47.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6550" y="1041400"/>
            <a:ext cx="2247900" cy="1968500"/>
          </a:xfrm>
          <a:prstGeom prst="rect">
            <a:avLst/>
          </a:prstGeom>
        </p:spPr>
      </p:pic>
      <p:pic>
        <p:nvPicPr>
          <p:cNvPr id="7" name="図 6" descr="スクリーンショット 2018-06-01 15.47.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625" y="3921125"/>
            <a:ext cx="2781300" cy="2222500"/>
          </a:xfrm>
          <a:prstGeom prst="rect">
            <a:avLst/>
          </a:prstGeom>
        </p:spPr>
      </p:pic>
      <p:pic>
        <p:nvPicPr>
          <p:cNvPr id="8" name="図 7" descr="スクリーンショット 2018-06-01 15.54.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850" y="3251200"/>
            <a:ext cx="2260600" cy="3022600"/>
          </a:xfrm>
          <a:prstGeom prst="rect">
            <a:avLst/>
          </a:prstGeom>
        </p:spPr>
      </p:pic>
    </p:spTree>
    <p:extLst>
      <p:ext uri="{BB962C8B-B14F-4D97-AF65-F5344CB8AC3E}">
        <p14:creationId xmlns:p14="http://schemas.microsoft.com/office/powerpoint/2010/main" val="25861592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スクリーンショット 2018-01-15 11.51.22.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62758" y="4426762"/>
            <a:ext cx="5665542" cy="2062199"/>
          </a:xfrm>
          <a:prstGeom prst="rect">
            <a:avLst/>
          </a:prstGeom>
        </p:spPr>
      </p:pic>
      <p:sp>
        <p:nvSpPr>
          <p:cNvPr id="2" name="タイトル 1"/>
          <p:cNvSpPr>
            <a:spLocks noGrp="1"/>
          </p:cNvSpPr>
          <p:nvPr>
            <p:ph type="title"/>
          </p:nvPr>
        </p:nvSpPr>
        <p:spPr>
          <a:xfrm>
            <a:off x="457200" y="70829"/>
            <a:ext cx="8229600" cy="701754"/>
          </a:xfrm>
        </p:spPr>
        <p:txBody>
          <a:bodyPr>
            <a:normAutofit/>
          </a:bodyPr>
          <a:lstStyle/>
          <a:p>
            <a:r>
              <a:rPr lang="en-US" altLang="ja-JP" dirty="0" smtClean="0"/>
              <a:t>Carbon Fiber Glued Press ( CFGP</a:t>
            </a:r>
            <a:r>
              <a:rPr lang="en-US" altLang="ja-JP" baseline="30000" dirty="0" smtClean="0"/>
              <a:t>®</a:t>
            </a:r>
            <a:r>
              <a:rPr lang="en-US" altLang="ja-JP" dirty="0" smtClean="0"/>
              <a:t>)</a:t>
            </a:r>
            <a:br>
              <a:rPr lang="en-US" altLang="ja-JP" dirty="0" smtClean="0"/>
            </a:br>
            <a:endParaRPr kumimoji="1" lang="ja-JP" altLang="en-US" baseline="30000" dirty="0"/>
          </a:p>
        </p:txBody>
      </p:sp>
      <p:sp>
        <p:nvSpPr>
          <p:cNvPr id="3" name="フッター プレースホルダー 2"/>
          <p:cNvSpPr>
            <a:spLocks noGrp="1"/>
          </p:cNvSpPr>
          <p:nvPr>
            <p:ph type="ftr" sz="quarter" idx="11"/>
          </p:nvPr>
        </p:nvSpPr>
        <p:spPr/>
        <p:txBody>
          <a:bodyPr/>
          <a:lstStyle/>
          <a:p>
            <a:r>
              <a:rPr kumimoji="1" lang="en-US" altLang="ja-JP" dirty="0" smtClean="0"/>
              <a:t>Confidential</a:t>
            </a:r>
            <a:endParaRPr kumimoji="1" lang="ja-JP" altLang="en-US"/>
          </a:p>
        </p:txBody>
      </p:sp>
      <p:sp>
        <p:nvSpPr>
          <p:cNvPr id="4" name="スライド番号プレースホルダー 3"/>
          <p:cNvSpPr>
            <a:spLocks noGrp="1"/>
          </p:cNvSpPr>
          <p:nvPr>
            <p:ph type="sldNum" sz="quarter" idx="12"/>
          </p:nvPr>
        </p:nvSpPr>
        <p:spPr/>
        <p:txBody>
          <a:bodyPr/>
          <a:lstStyle/>
          <a:p>
            <a:fld id="{555FFBAC-CD5B-6547-B904-93FB9741B567}" type="slidenum">
              <a:rPr kumimoji="1" lang="ja-JP" altLang="en-US" smtClean="0"/>
              <a:t>30</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1002354897"/>
              </p:ext>
            </p:extLst>
          </p:nvPr>
        </p:nvGraphicFramePr>
        <p:xfrm>
          <a:off x="170094" y="772583"/>
          <a:ext cx="8788218" cy="3775734"/>
        </p:xfrm>
        <a:graphic>
          <a:graphicData uri="http://schemas.openxmlformats.org/drawingml/2006/table">
            <a:tbl>
              <a:tblPr firstRow="1" bandRow="1">
                <a:tableStyleId>{5940675A-B579-460E-94D1-54222C63F5DA}</a:tableStyleId>
              </a:tblPr>
              <a:tblGrid>
                <a:gridCol w="2075154"/>
                <a:gridCol w="3560646"/>
                <a:gridCol w="3152418"/>
              </a:tblGrid>
              <a:tr h="441395">
                <a:tc>
                  <a:txBody>
                    <a:bodyPr/>
                    <a:lstStyle/>
                    <a:p>
                      <a:pPr algn="ctr"/>
                      <a:r>
                        <a:rPr kumimoji="1" lang="en-US" altLang="ja-JP" sz="1400" b="1" i="0" dirty="0" smtClean="0">
                          <a:latin typeface="Arial"/>
                          <a:cs typeface="Arial"/>
                        </a:rPr>
                        <a:t>Objectives</a:t>
                      </a:r>
                      <a:endParaRPr kumimoji="1" lang="ja-JP" altLang="en-US" sz="1400" b="1" i="0" dirty="0">
                        <a:latin typeface="Arial"/>
                        <a:cs typeface="Arial"/>
                      </a:endParaRPr>
                    </a:p>
                  </a:txBody>
                  <a:tcPr/>
                </a:tc>
                <a:tc>
                  <a:txBody>
                    <a:bodyPr/>
                    <a:lstStyle/>
                    <a:p>
                      <a:pPr algn="ctr"/>
                      <a:r>
                        <a:rPr kumimoji="1" lang="en-US" altLang="ja-JP" sz="1400" b="1" i="0" dirty="0" smtClean="0">
                          <a:latin typeface="Arial"/>
                          <a:cs typeface="Arial"/>
                        </a:rPr>
                        <a:t>Technology</a:t>
                      </a:r>
                      <a:endParaRPr kumimoji="1" lang="ja-JP" altLang="en-US" sz="1400" b="1" i="0" dirty="0">
                        <a:latin typeface="Arial"/>
                        <a:cs typeface="Arial"/>
                      </a:endParaRPr>
                    </a:p>
                  </a:txBody>
                  <a:tcPr/>
                </a:tc>
                <a:tc>
                  <a:txBody>
                    <a:bodyPr/>
                    <a:lstStyle/>
                    <a:p>
                      <a:pPr algn="ctr"/>
                      <a:r>
                        <a:rPr kumimoji="1" lang="en-US" altLang="ja-JP" sz="1400" b="1" i="0" dirty="0" smtClean="0">
                          <a:latin typeface="Arial"/>
                          <a:cs typeface="Arial"/>
                        </a:rPr>
                        <a:t>Present Position</a:t>
                      </a:r>
                      <a:endParaRPr kumimoji="1" lang="ja-JP" altLang="en-US" sz="1400" b="1" i="0" dirty="0">
                        <a:latin typeface="Arial"/>
                        <a:cs typeface="Arial"/>
                      </a:endParaRPr>
                    </a:p>
                  </a:txBody>
                  <a:tcPr/>
                </a:tc>
              </a:tr>
              <a:tr h="1929421">
                <a:tc>
                  <a:txBody>
                    <a:bodyPr/>
                    <a:lstStyle/>
                    <a:p>
                      <a:pPr marL="126000" indent="-126000">
                        <a:lnSpc>
                          <a:spcPct val="120000"/>
                        </a:lnSpc>
                        <a:buFont typeface="+mj-lt"/>
                        <a:buAutoNum type="arabicPeriod"/>
                      </a:pPr>
                      <a:r>
                        <a:rPr kumimoji="1" lang="en-US" altLang="ja-JP" sz="1400" b="1" i="0" dirty="0" smtClean="0">
                          <a:solidFill>
                            <a:schemeClr val="tx1"/>
                          </a:solidFill>
                          <a:latin typeface="Arial"/>
                          <a:cs typeface="Arial"/>
                        </a:rPr>
                        <a:t>Glued press of CF cloth</a:t>
                      </a:r>
                    </a:p>
                    <a:p>
                      <a:pPr marL="126000" indent="-126000">
                        <a:lnSpc>
                          <a:spcPct val="120000"/>
                        </a:lnSpc>
                        <a:buFont typeface="+mj-lt"/>
                        <a:buAutoNum type="arabicPeriod"/>
                      </a:pPr>
                      <a:r>
                        <a:rPr kumimoji="1" lang="en-US" altLang="ja-JP" sz="1400" b="1" i="0" dirty="0" smtClean="0">
                          <a:solidFill>
                            <a:schemeClr val="tx1"/>
                          </a:solidFill>
                          <a:latin typeface="Arial"/>
                          <a:cs typeface="Arial"/>
                        </a:rPr>
                        <a:t>Thermoplastics only</a:t>
                      </a:r>
                    </a:p>
                    <a:p>
                      <a:pPr marL="126000" indent="-126000">
                        <a:lnSpc>
                          <a:spcPct val="120000"/>
                        </a:lnSpc>
                        <a:buFont typeface="+mj-lt"/>
                        <a:buAutoNum type="arabicPeriod"/>
                      </a:pPr>
                      <a:r>
                        <a:rPr kumimoji="1" lang="en-US" altLang="ja-JP" sz="1400" b="1" i="0" dirty="0" smtClean="0">
                          <a:solidFill>
                            <a:schemeClr val="tx1"/>
                          </a:solidFill>
                          <a:latin typeface="Arial"/>
                          <a:cs typeface="Arial"/>
                        </a:rPr>
                        <a:t> Within 5</a:t>
                      </a:r>
                      <a:r>
                        <a:rPr kumimoji="1" lang="en-US" altLang="ja-JP" sz="1400" b="1" i="0" baseline="0" dirty="0" smtClean="0">
                          <a:solidFill>
                            <a:schemeClr val="tx1"/>
                          </a:solidFill>
                          <a:latin typeface="Arial"/>
                          <a:cs typeface="Arial"/>
                        </a:rPr>
                        <a:t> min press operation</a:t>
                      </a:r>
                      <a:endParaRPr kumimoji="1" lang="en-US" altLang="ja-JP" sz="1400" b="1" i="0" dirty="0" smtClean="0">
                        <a:solidFill>
                          <a:schemeClr val="tx1"/>
                        </a:solidFill>
                        <a:latin typeface="Arial"/>
                        <a:cs typeface="Arial"/>
                      </a:endParaRPr>
                    </a:p>
                    <a:p>
                      <a:pPr marL="0" indent="0">
                        <a:lnSpc>
                          <a:spcPct val="120000"/>
                        </a:lnSpc>
                        <a:buFont typeface="+mj-lt"/>
                        <a:buNone/>
                      </a:pPr>
                      <a:endParaRPr kumimoji="1" lang="en-US" altLang="ja-JP" sz="1400" b="1" i="0" dirty="0" smtClean="0">
                        <a:solidFill>
                          <a:srgbClr val="FF0000"/>
                        </a:solidFill>
                        <a:latin typeface="Arial"/>
                        <a:cs typeface="Arial"/>
                      </a:endParaRPr>
                    </a:p>
                    <a:p>
                      <a:pPr marL="0" indent="0">
                        <a:buFont typeface="+mj-lt"/>
                        <a:buNone/>
                      </a:pPr>
                      <a:endParaRPr kumimoji="1" lang="ja-JP" altLang="en-US" sz="1400" b="1" i="0" dirty="0">
                        <a:latin typeface="Arial"/>
                        <a:cs typeface="Arial"/>
                      </a:endParaRPr>
                    </a:p>
                  </a:txBody>
                  <a:tcPr/>
                </a:tc>
                <a:tc>
                  <a:txBody>
                    <a:bodyPr/>
                    <a:lstStyle/>
                    <a:p>
                      <a:pPr marL="285750" indent="-285750">
                        <a:buFont typeface="Wingdings" charset="2"/>
                        <a:buChar char="ü"/>
                      </a:pPr>
                      <a:r>
                        <a:rPr kumimoji="1" lang="en-US" altLang="ja-JP" sz="1400" b="1" i="0" dirty="0" smtClean="0">
                          <a:latin typeface="Arial"/>
                          <a:cs typeface="Arial"/>
                        </a:rPr>
                        <a:t>Ordinary temp</a:t>
                      </a:r>
                      <a:r>
                        <a:rPr kumimoji="1" lang="en-US" altLang="ja-JP" sz="1400" b="1" i="0" baseline="0" dirty="0" smtClean="0">
                          <a:latin typeface="Arial"/>
                          <a:cs typeface="Arial"/>
                        </a:rPr>
                        <a:t> operation</a:t>
                      </a:r>
                      <a:endParaRPr kumimoji="1" lang="en-US" altLang="ja-JP" sz="1400" b="1" i="0" dirty="0" smtClean="0">
                        <a:latin typeface="Arial"/>
                        <a:cs typeface="Arial"/>
                      </a:endParaRPr>
                    </a:p>
                    <a:p>
                      <a:pPr marL="285750" indent="-285750">
                        <a:buFont typeface="Wingdings" charset="2"/>
                        <a:buChar char="ü"/>
                      </a:pPr>
                      <a:r>
                        <a:rPr kumimoji="1" lang="en-US" altLang="ja-JP" sz="1400" b="1" i="0" dirty="0" smtClean="0">
                          <a:latin typeface="Arial"/>
                          <a:cs typeface="Arial"/>
                        </a:rPr>
                        <a:t>Glued by</a:t>
                      </a:r>
                      <a:r>
                        <a:rPr kumimoji="1" lang="en-US" altLang="ja-JP" sz="1400" b="1" i="0" baseline="0" dirty="0" smtClean="0">
                          <a:latin typeface="Arial"/>
                          <a:cs typeface="Arial"/>
                        </a:rPr>
                        <a:t> thermoplastic resin</a:t>
                      </a:r>
                    </a:p>
                    <a:p>
                      <a:pPr marL="285750" indent="-285750">
                        <a:buFont typeface="Wingdings" charset="2"/>
                        <a:buChar char="ü"/>
                      </a:pPr>
                      <a:r>
                        <a:rPr kumimoji="1" lang="en-US" altLang="ja-JP" sz="1400" b="1" i="0" baseline="0" dirty="0" smtClean="0">
                          <a:latin typeface="Arial"/>
                          <a:cs typeface="Arial"/>
                        </a:rPr>
                        <a:t>Two kinds resins</a:t>
                      </a:r>
                      <a:r>
                        <a:rPr kumimoji="1" lang="ja-JP" altLang="en-US" sz="1400" b="1" i="0" dirty="0" smtClean="0">
                          <a:latin typeface="Arial"/>
                          <a:cs typeface="Arial"/>
                        </a:rPr>
                        <a:t>（</a:t>
                      </a:r>
                      <a:r>
                        <a:rPr kumimoji="1" lang="en-US" altLang="ja-JP" sz="1400" b="1" i="0" dirty="0" smtClean="0">
                          <a:latin typeface="Arial"/>
                          <a:cs typeface="Arial"/>
                        </a:rPr>
                        <a:t>~60</a:t>
                      </a:r>
                      <a:r>
                        <a:rPr kumimoji="1" lang="en-US" altLang="ja-JP" sz="1400" b="1" i="0" baseline="0" dirty="0" smtClean="0">
                          <a:latin typeface="Arial"/>
                          <a:cs typeface="Arial"/>
                        </a:rPr>
                        <a:t> deg C</a:t>
                      </a:r>
                      <a:r>
                        <a:rPr kumimoji="1" lang="ja-JP" altLang="en-US" sz="1400" b="1" i="0" dirty="0" smtClean="0">
                          <a:latin typeface="Arial"/>
                          <a:cs typeface="Arial"/>
                        </a:rPr>
                        <a:t>、</a:t>
                      </a:r>
                      <a:r>
                        <a:rPr kumimoji="1" lang="en-US" altLang="ja-JP" sz="1400" b="1" i="0" dirty="0" smtClean="0">
                          <a:latin typeface="Arial"/>
                          <a:cs typeface="Arial"/>
                        </a:rPr>
                        <a:t>200</a:t>
                      </a:r>
                      <a:r>
                        <a:rPr kumimoji="1" lang="en-US" altLang="ja-JP" sz="1400" b="1" i="0" baseline="0" dirty="0" smtClean="0">
                          <a:latin typeface="Arial"/>
                          <a:cs typeface="Arial"/>
                        </a:rPr>
                        <a:t> deg C</a:t>
                      </a:r>
                      <a:r>
                        <a:rPr kumimoji="1" lang="ja-JP" altLang="en-US" sz="1400" b="1" i="0" dirty="0" smtClean="0">
                          <a:latin typeface="Arial"/>
                          <a:cs typeface="Arial"/>
                        </a:rPr>
                        <a:t>）</a:t>
                      </a:r>
                      <a:endParaRPr kumimoji="1" lang="en-US" altLang="ja-JP" sz="1400" b="1" i="0" dirty="0" smtClean="0">
                        <a:latin typeface="Arial"/>
                        <a:cs typeface="Arial"/>
                      </a:endParaRPr>
                    </a:p>
                    <a:p>
                      <a:pPr marL="285750" indent="-285750">
                        <a:buFont typeface="Wingdings" charset="2"/>
                        <a:buChar char="ü"/>
                      </a:pPr>
                      <a:r>
                        <a:rPr kumimoji="1" lang="en-US" altLang="ja-JP" sz="1400" b="1" i="0" dirty="0" smtClean="0">
                          <a:latin typeface="Arial"/>
                          <a:cs typeface="Arial"/>
                        </a:rPr>
                        <a:t>Press</a:t>
                      </a:r>
                      <a:r>
                        <a:rPr kumimoji="1" lang="en-US" altLang="ja-JP" sz="1400" b="1" i="0" baseline="0" dirty="0" smtClean="0">
                          <a:latin typeface="Arial"/>
                          <a:cs typeface="Arial"/>
                        </a:rPr>
                        <a:t> operation within 5 minutes, reducing operational cost</a:t>
                      </a:r>
                      <a:endParaRPr kumimoji="1" lang="en-US" altLang="ja-JP" sz="1400" b="1" i="0" dirty="0" smtClean="0">
                        <a:latin typeface="Arial"/>
                        <a:cs typeface="Arial"/>
                      </a:endParaRPr>
                    </a:p>
                    <a:p>
                      <a:pPr marL="285750" indent="-285750">
                        <a:buFont typeface="Wingdings" charset="2"/>
                        <a:buChar char="ü"/>
                      </a:pPr>
                      <a:endParaRPr kumimoji="1" lang="ja-JP" altLang="en-US" sz="1400" b="1" i="0" dirty="0">
                        <a:latin typeface="Arial"/>
                        <a:cs typeface="Arial"/>
                      </a:endParaRPr>
                    </a:p>
                  </a:txBody>
                  <a:tcPr/>
                </a:tc>
                <a:tc>
                  <a:txBody>
                    <a:bodyPr/>
                    <a:lstStyle/>
                    <a:p>
                      <a:pPr marL="285750" indent="-285750">
                        <a:buFont typeface="Wingdings" charset="2"/>
                        <a:buChar char="ü"/>
                      </a:pPr>
                      <a:r>
                        <a:rPr kumimoji="1" lang="en-US" altLang="ja-JP" sz="1400" b="1" i="0" dirty="0" smtClean="0">
                          <a:latin typeface="Arial"/>
                          <a:cs typeface="Arial"/>
                        </a:rPr>
                        <a:t>Go</a:t>
                      </a:r>
                      <a:r>
                        <a:rPr kumimoji="1" lang="en-US" altLang="ja-JP" sz="1400" b="1" i="0" baseline="0" dirty="0" smtClean="0">
                          <a:latin typeface="Arial"/>
                          <a:cs typeface="Arial"/>
                        </a:rPr>
                        <a:t> to mass manufacturing </a:t>
                      </a:r>
                    </a:p>
                    <a:p>
                      <a:pPr marL="285750" indent="-285750">
                        <a:buFont typeface="Wingdings" charset="2"/>
                        <a:buChar char="ü"/>
                      </a:pPr>
                      <a:r>
                        <a:rPr kumimoji="1" lang="en-US" altLang="ja-JP" sz="1400" b="1" i="0" baseline="0" dirty="0" smtClean="0">
                          <a:latin typeface="Arial"/>
                          <a:cs typeface="Arial"/>
                        </a:rPr>
                        <a:t>Complete 3D shaping with edges</a:t>
                      </a:r>
                      <a:endParaRPr kumimoji="1" lang="en-US" altLang="ja-JP" sz="1400" b="1" i="0" dirty="0" smtClean="0">
                        <a:latin typeface="Arial"/>
                        <a:cs typeface="Arial"/>
                      </a:endParaRPr>
                    </a:p>
                    <a:p>
                      <a:pPr marL="285750" indent="-285750">
                        <a:buFont typeface="Wingdings" charset="2"/>
                        <a:buChar char="ü"/>
                      </a:pPr>
                      <a:r>
                        <a:rPr kumimoji="1" lang="en-US" altLang="ja-JP" sz="1400" b="1" i="0" dirty="0" smtClean="0">
                          <a:latin typeface="Arial"/>
                          <a:cs typeface="Arial"/>
                        </a:rPr>
                        <a:t>Bounce-Back resiliency</a:t>
                      </a:r>
                    </a:p>
                    <a:p>
                      <a:pPr marL="285750" indent="-285750">
                        <a:buFont typeface="Wingdings" charset="2"/>
                        <a:buChar char="ü"/>
                      </a:pPr>
                      <a:r>
                        <a:rPr kumimoji="1" lang="en-US" altLang="ja-JP" sz="1400" b="1" i="0" dirty="0" smtClean="0">
                          <a:latin typeface="Arial"/>
                          <a:cs typeface="Arial"/>
                        </a:rPr>
                        <a:t>No separation of sheet by physical shock</a:t>
                      </a:r>
                    </a:p>
                    <a:p>
                      <a:pPr marL="285750" indent="-285750">
                        <a:buFont typeface="Wingdings" charset="2"/>
                        <a:buChar char="ü"/>
                      </a:pPr>
                      <a:r>
                        <a:rPr kumimoji="1" lang="en-US" altLang="ja-JP" sz="1400" b="1" i="0" dirty="0" smtClean="0">
                          <a:latin typeface="Arial"/>
                          <a:cs typeface="Arial"/>
                        </a:rPr>
                        <a:t>Engine oil durability</a:t>
                      </a:r>
                    </a:p>
                    <a:p>
                      <a:pPr marL="285750" indent="-285750">
                        <a:buFont typeface="Wingdings" charset="2"/>
                        <a:buChar char="ü"/>
                      </a:pPr>
                      <a:endParaRPr kumimoji="1" lang="ja-JP" altLang="en-US" sz="1400" b="1" i="0" dirty="0">
                        <a:latin typeface="Arial"/>
                        <a:cs typeface="Arial"/>
                      </a:endParaRPr>
                    </a:p>
                  </a:txBody>
                  <a:tcPr/>
                </a:tc>
              </a:tr>
              <a:tr h="1404918">
                <a:tc>
                  <a:txBody>
                    <a:bodyPr/>
                    <a:lstStyle/>
                    <a:p>
                      <a:pPr marL="126000" indent="-126000">
                        <a:lnSpc>
                          <a:spcPct val="120000"/>
                        </a:lnSpc>
                        <a:buFont typeface="+mj-lt"/>
                        <a:buAutoNum type="arabicPeriod" startAt="4"/>
                      </a:pPr>
                      <a:r>
                        <a:rPr kumimoji="1" lang="en-US" altLang="ja-JP" sz="1400" b="1" i="0" dirty="0" smtClean="0">
                          <a:latin typeface="Arial"/>
                          <a:cs typeface="Arial"/>
                        </a:rPr>
                        <a:t>No sheet separation</a:t>
                      </a:r>
                    </a:p>
                    <a:p>
                      <a:pPr marL="126000" indent="-126000">
                        <a:lnSpc>
                          <a:spcPct val="120000"/>
                        </a:lnSpc>
                        <a:buFont typeface="+mj-lt"/>
                        <a:buAutoNum type="arabicPeriod" startAt="4"/>
                      </a:pPr>
                      <a:r>
                        <a:rPr kumimoji="1" lang="en-US" altLang="ja-JP" sz="1400" b="1" i="0" dirty="0" smtClean="0">
                          <a:latin typeface="Arial"/>
                          <a:cs typeface="Arial"/>
                        </a:rPr>
                        <a:t>No brittle fracture</a:t>
                      </a:r>
                      <a:endParaRPr kumimoji="1" lang="ja-JP" altLang="en-US" sz="1400" b="1" i="0" dirty="0">
                        <a:latin typeface="Arial"/>
                        <a:cs typeface="Arial"/>
                      </a:endParaRPr>
                    </a:p>
                  </a:txBody>
                  <a:tcPr/>
                </a:tc>
                <a:tc>
                  <a:txBody>
                    <a:bodyPr/>
                    <a:lstStyle/>
                    <a:p>
                      <a:pPr marL="285750" indent="-285750">
                        <a:buFont typeface="Wingdings" charset="2"/>
                        <a:buChar char="ü"/>
                      </a:pPr>
                      <a:r>
                        <a:rPr kumimoji="1" lang="en-US" altLang="ja-JP" sz="1400" b="1" i="0" dirty="0" smtClean="0">
                          <a:latin typeface="Arial"/>
                          <a:cs typeface="Arial"/>
                        </a:rPr>
                        <a:t>Sheet separation test was conducted</a:t>
                      </a:r>
                    </a:p>
                    <a:p>
                      <a:pPr marL="285750" indent="-285750">
                        <a:buFont typeface="Wingdings" charset="2"/>
                        <a:buChar char="ü"/>
                      </a:pPr>
                      <a:r>
                        <a:rPr kumimoji="1" lang="en-US" altLang="ja-JP" sz="1400" b="1" i="0" dirty="0" smtClean="0">
                          <a:latin typeface="Arial"/>
                          <a:cs typeface="Arial"/>
                        </a:rPr>
                        <a:t>Resin penetration into mono filament level (Pictures below)</a:t>
                      </a:r>
                    </a:p>
                    <a:p>
                      <a:pPr marL="285750" indent="-285750">
                        <a:buFont typeface="Wingdings" charset="2"/>
                        <a:buChar char="ü"/>
                      </a:pPr>
                      <a:r>
                        <a:rPr kumimoji="1" lang="en-US" altLang="ja-JP" sz="1400" b="1" i="0" dirty="0" smtClean="0">
                          <a:solidFill>
                            <a:srgbClr val="FF0000"/>
                          </a:solidFill>
                          <a:latin typeface="Arial"/>
                          <a:cs typeface="Arial"/>
                        </a:rPr>
                        <a:t>Bullet test</a:t>
                      </a:r>
                      <a:r>
                        <a:rPr kumimoji="1" lang="en-US" altLang="ja-JP" sz="1400" b="1" i="0" baseline="0" dirty="0" smtClean="0">
                          <a:solidFill>
                            <a:srgbClr val="FF0000"/>
                          </a:solidFill>
                          <a:latin typeface="Arial"/>
                          <a:cs typeface="Arial"/>
                        </a:rPr>
                        <a:t> by Malaysia Police Academy</a:t>
                      </a:r>
                      <a:endParaRPr kumimoji="1" lang="ja-JP" altLang="en-US" sz="1400" b="1" i="0" dirty="0">
                        <a:solidFill>
                          <a:srgbClr val="FF0000"/>
                        </a:solidFill>
                        <a:latin typeface="Arial"/>
                        <a:cs typeface="Arial"/>
                      </a:endParaRPr>
                    </a:p>
                  </a:txBody>
                  <a:tcPr>
                    <a:solidFill>
                      <a:schemeClr val="bg1"/>
                    </a:solidFill>
                  </a:tcPr>
                </a:tc>
                <a:tc>
                  <a:txBody>
                    <a:bodyPr/>
                    <a:lstStyle/>
                    <a:p>
                      <a:pPr marL="285750" indent="-285750">
                        <a:buFont typeface="Wingdings" charset="2"/>
                        <a:buChar char="ü"/>
                      </a:pPr>
                      <a:r>
                        <a:rPr kumimoji="1" lang="en-US" altLang="ja-JP" sz="1400" b="1" i="0" dirty="0" smtClean="0">
                          <a:latin typeface="Arial"/>
                          <a:cs typeface="Arial"/>
                        </a:rPr>
                        <a:t>Metal</a:t>
                      </a:r>
                      <a:r>
                        <a:rPr kumimoji="1" lang="en-US" altLang="ja-JP" sz="1400" b="1" i="0" baseline="0" dirty="0" smtClean="0">
                          <a:latin typeface="Arial"/>
                          <a:cs typeface="Arial"/>
                        </a:rPr>
                        <a:t> cap 0.375 Magnum: No fracture by the bullet</a:t>
                      </a:r>
                      <a:endParaRPr kumimoji="1" lang="en-US" altLang="ja-JP" sz="1400" b="1" i="0" dirty="0" smtClean="0">
                        <a:latin typeface="Arial"/>
                        <a:cs typeface="Arial"/>
                      </a:endParaRPr>
                    </a:p>
                    <a:p>
                      <a:pPr marL="285750" indent="-285750">
                        <a:buFont typeface="Wingdings" charset="2"/>
                        <a:buChar char="ü"/>
                      </a:pPr>
                      <a:r>
                        <a:rPr kumimoji="1" lang="en-US" altLang="ja-JP" sz="1400" b="1" i="0" dirty="0" smtClean="0">
                          <a:solidFill>
                            <a:srgbClr val="FF0000"/>
                          </a:solidFill>
                          <a:latin typeface="Arial"/>
                          <a:cs typeface="Arial"/>
                        </a:rPr>
                        <a:t>Bullet stop</a:t>
                      </a:r>
                    </a:p>
                    <a:p>
                      <a:pPr marL="285750" indent="-285750">
                        <a:buFont typeface="Wingdings" charset="2"/>
                        <a:buChar char="ü"/>
                      </a:pPr>
                      <a:r>
                        <a:rPr kumimoji="1" lang="en-US" altLang="ja-JP" sz="1400" b="1" i="0" dirty="0" smtClean="0">
                          <a:solidFill>
                            <a:srgbClr val="FF0000"/>
                          </a:solidFill>
                          <a:latin typeface="Arial"/>
                          <a:cs typeface="Arial"/>
                        </a:rPr>
                        <a:t>Engine oil soaking test conducted: No damage</a:t>
                      </a:r>
                    </a:p>
                  </a:txBody>
                  <a:tcPr/>
                </a:tc>
              </a:tr>
            </a:tbl>
          </a:graphicData>
        </a:graphic>
      </p:graphicFrame>
      <p:sp>
        <p:nvSpPr>
          <p:cNvPr id="8" name="テキスト ボックス 7"/>
          <p:cNvSpPr txBox="1"/>
          <p:nvPr/>
        </p:nvSpPr>
        <p:spPr>
          <a:xfrm>
            <a:off x="2929570" y="5862279"/>
            <a:ext cx="1289611" cy="553998"/>
          </a:xfrm>
          <a:prstGeom prst="rect">
            <a:avLst/>
          </a:prstGeom>
          <a:solidFill>
            <a:schemeClr val="bg1"/>
          </a:solidFill>
        </p:spPr>
        <p:txBody>
          <a:bodyPr wrap="none" rtlCol="0">
            <a:spAutoFit/>
          </a:bodyPr>
          <a:lstStyle/>
          <a:p>
            <a:pPr algn="ctr"/>
            <a:r>
              <a:rPr kumimoji="1" lang="en-US" altLang="ja-JP" sz="1000" u="none" dirty="0" smtClean="0">
                <a:latin typeface="Arial"/>
                <a:cs typeface="Arial"/>
              </a:rPr>
              <a:t>Secondary electron</a:t>
            </a:r>
            <a:r>
              <a:rPr lang="en-US" altLang="ja-JP" sz="1000" u="none" dirty="0">
                <a:latin typeface="Arial"/>
                <a:cs typeface="Arial"/>
              </a:rPr>
              <a:t> </a:t>
            </a:r>
            <a:endParaRPr lang="en-US" altLang="ja-JP" sz="1000" u="none" dirty="0" smtClean="0">
              <a:latin typeface="Arial"/>
              <a:cs typeface="Arial"/>
            </a:endParaRPr>
          </a:p>
          <a:p>
            <a:pPr algn="ctr"/>
            <a:r>
              <a:rPr kumimoji="1" lang="en-US" altLang="ja-JP" sz="1000" u="none" dirty="0" smtClean="0">
                <a:latin typeface="Arial"/>
                <a:cs typeface="Arial"/>
              </a:rPr>
              <a:t>microscopy</a:t>
            </a:r>
          </a:p>
          <a:p>
            <a:pPr algn="ctr"/>
            <a:r>
              <a:rPr kumimoji="1" lang="en-US" altLang="ja-JP" sz="1000" u="none" dirty="0" smtClean="0">
                <a:latin typeface="Arial"/>
                <a:cs typeface="Arial"/>
              </a:rPr>
              <a:t> </a:t>
            </a:r>
            <a:endParaRPr kumimoji="1" lang="ja-JP" altLang="en-US" sz="1000" u="none" dirty="0">
              <a:latin typeface="Arial"/>
              <a:cs typeface="Arial"/>
            </a:endParaRPr>
          </a:p>
        </p:txBody>
      </p:sp>
      <p:sp>
        <p:nvSpPr>
          <p:cNvPr id="9" name="テキスト ボックス 8"/>
          <p:cNvSpPr txBox="1"/>
          <p:nvPr/>
        </p:nvSpPr>
        <p:spPr>
          <a:xfrm>
            <a:off x="4440108" y="5873135"/>
            <a:ext cx="1805971" cy="552223"/>
          </a:xfrm>
          <a:prstGeom prst="rect">
            <a:avLst/>
          </a:prstGeom>
          <a:solidFill>
            <a:schemeClr val="bg1"/>
          </a:solidFill>
        </p:spPr>
        <p:txBody>
          <a:bodyPr wrap="square" rtlCol="0">
            <a:spAutoFit/>
          </a:bodyPr>
          <a:lstStyle/>
          <a:p>
            <a:pPr algn="ctr"/>
            <a:r>
              <a:rPr kumimoji="1" lang="en-US" altLang="ja-JP" sz="1000" u="none" dirty="0" smtClean="0">
                <a:latin typeface="Arial"/>
                <a:cs typeface="Arial"/>
              </a:rPr>
              <a:t>Secondary electron</a:t>
            </a:r>
            <a:r>
              <a:rPr lang="en-US" altLang="ja-JP" sz="1000" u="none" dirty="0">
                <a:latin typeface="Arial"/>
                <a:cs typeface="Arial"/>
              </a:rPr>
              <a:t> </a:t>
            </a:r>
            <a:r>
              <a:rPr kumimoji="1" lang="en-US" altLang="ja-JP" sz="1000" u="none" dirty="0" smtClean="0">
                <a:latin typeface="Arial"/>
                <a:cs typeface="Arial"/>
              </a:rPr>
              <a:t>microscopy</a:t>
            </a:r>
          </a:p>
          <a:p>
            <a:pPr algn="ctr"/>
            <a:r>
              <a:rPr kumimoji="1" lang="en-US" altLang="ja-JP" sz="1000" u="none" dirty="0" smtClean="0">
                <a:latin typeface="Arial"/>
                <a:cs typeface="Arial"/>
              </a:rPr>
              <a:t> with carbon mapping</a:t>
            </a:r>
            <a:endParaRPr kumimoji="1" lang="ja-JP" altLang="en-US" sz="1000" u="none" dirty="0">
              <a:latin typeface="Arial"/>
              <a:cs typeface="Arial"/>
            </a:endParaRPr>
          </a:p>
        </p:txBody>
      </p:sp>
      <p:sp>
        <p:nvSpPr>
          <p:cNvPr id="10" name="テキスト ボックス 9"/>
          <p:cNvSpPr txBox="1"/>
          <p:nvPr/>
        </p:nvSpPr>
        <p:spPr>
          <a:xfrm>
            <a:off x="6246079" y="5862279"/>
            <a:ext cx="1805971" cy="552223"/>
          </a:xfrm>
          <a:prstGeom prst="rect">
            <a:avLst/>
          </a:prstGeom>
          <a:solidFill>
            <a:schemeClr val="bg1"/>
          </a:solidFill>
        </p:spPr>
        <p:txBody>
          <a:bodyPr wrap="square" rtlCol="0">
            <a:spAutoFit/>
          </a:bodyPr>
          <a:lstStyle/>
          <a:p>
            <a:pPr algn="ctr"/>
            <a:r>
              <a:rPr kumimoji="1" lang="en-US" altLang="ja-JP" sz="1000" u="none" dirty="0" smtClean="0">
                <a:latin typeface="Arial"/>
                <a:cs typeface="Arial"/>
              </a:rPr>
              <a:t>Secondary electron</a:t>
            </a:r>
            <a:r>
              <a:rPr lang="en-US" altLang="ja-JP" sz="1000" u="none" dirty="0">
                <a:latin typeface="Arial"/>
                <a:cs typeface="Arial"/>
              </a:rPr>
              <a:t> </a:t>
            </a:r>
            <a:r>
              <a:rPr kumimoji="1" lang="en-US" altLang="ja-JP" sz="1000" u="none" dirty="0" smtClean="0">
                <a:latin typeface="Arial"/>
                <a:cs typeface="Arial"/>
              </a:rPr>
              <a:t>microscopy</a:t>
            </a:r>
          </a:p>
          <a:p>
            <a:pPr algn="ctr"/>
            <a:r>
              <a:rPr kumimoji="1" lang="en-US" altLang="ja-JP" sz="1000" u="none" dirty="0" smtClean="0">
                <a:latin typeface="Arial"/>
                <a:cs typeface="Arial"/>
              </a:rPr>
              <a:t> with titanium mapping</a:t>
            </a:r>
            <a:endParaRPr kumimoji="1" lang="ja-JP" altLang="en-US" sz="1000" u="none" dirty="0">
              <a:latin typeface="Arial"/>
              <a:cs typeface="Arial"/>
            </a:endParaRPr>
          </a:p>
        </p:txBody>
      </p:sp>
      <p:sp>
        <p:nvSpPr>
          <p:cNvPr id="11" name="テキスト ボックス 10"/>
          <p:cNvSpPr txBox="1"/>
          <p:nvPr/>
        </p:nvSpPr>
        <p:spPr>
          <a:xfrm>
            <a:off x="621199" y="4853833"/>
            <a:ext cx="1805971" cy="738664"/>
          </a:xfrm>
          <a:prstGeom prst="rect">
            <a:avLst/>
          </a:prstGeom>
          <a:solidFill>
            <a:schemeClr val="bg1"/>
          </a:solidFill>
        </p:spPr>
        <p:txBody>
          <a:bodyPr wrap="square" rtlCol="0">
            <a:spAutoFit/>
          </a:bodyPr>
          <a:lstStyle/>
          <a:p>
            <a:pPr algn="ctr"/>
            <a:r>
              <a:rPr lang="en-US" altLang="ja-JP" sz="1400" b="1" u="none" dirty="0" smtClean="0">
                <a:latin typeface="Arial"/>
                <a:cs typeface="Arial"/>
              </a:rPr>
              <a:t>SEM pictures of the glued conditions</a:t>
            </a:r>
            <a:endParaRPr kumimoji="1" lang="ja-JP" altLang="en-US" sz="1400" b="1" u="none" dirty="0">
              <a:latin typeface="Arial"/>
              <a:cs typeface="Arial"/>
            </a:endParaRPr>
          </a:p>
        </p:txBody>
      </p:sp>
      <p:sp>
        <p:nvSpPr>
          <p:cNvPr id="7" name="右矢印 6"/>
          <p:cNvSpPr/>
          <p:nvPr/>
        </p:nvSpPr>
        <p:spPr>
          <a:xfrm>
            <a:off x="2296910" y="5069546"/>
            <a:ext cx="265848" cy="313677"/>
          </a:xfrm>
          <a:prstGeom prst="rightArrow">
            <a:avLst/>
          </a:prstGeom>
          <a:solidFill>
            <a:srgbClr val="00009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Tree>
    <p:extLst>
      <p:ext uri="{BB962C8B-B14F-4D97-AF65-F5344CB8AC3E}">
        <p14:creationId xmlns:p14="http://schemas.microsoft.com/office/powerpoint/2010/main" val="34237557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descr="スクリーンショット 2017-07-06 15.50.0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6169" y="2251138"/>
            <a:ext cx="459146" cy="203668"/>
          </a:xfrm>
          <a:prstGeom prst="rect">
            <a:avLst/>
          </a:prstGeom>
        </p:spPr>
      </p:pic>
      <p:sp>
        <p:nvSpPr>
          <p:cNvPr id="2" name="タイトル 1"/>
          <p:cNvSpPr>
            <a:spLocks noGrp="1"/>
          </p:cNvSpPr>
          <p:nvPr>
            <p:ph type="title"/>
          </p:nvPr>
        </p:nvSpPr>
        <p:spPr/>
        <p:txBody>
          <a:bodyPr/>
          <a:lstStyle/>
          <a:p>
            <a:r>
              <a:rPr kumimoji="1" lang="en-US" altLang="ja-JP" dirty="0" smtClean="0"/>
              <a:t>CFGP</a:t>
            </a:r>
            <a:r>
              <a:rPr kumimoji="1" lang="en-US" altLang="ja-JP" baseline="30000" dirty="0" smtClean="0"/>
              <a:t>Ⓡ</a:t>
            </a:r>
            <a:r>
              <a:rPr kumimoji="1" lang="en-US" altLang="ja-JP" dirty="0" smtClean="0"/>
              <a:t> (Carbon Fiber Glued Press)</a:t>
            </a:r>
            <a:endParaRPr kumimoji="1" lang="ja-JP" altLang="en-US" dirty="0"/>
          </a:p>
        </p:txBody>
      </p:sp>
      <p:sp>
        <p:nvSpPr>
          <p:cNvPr id="3" name="フッター プレースホルダー 2"/>
          <p:cNvSpPr>
            <a:spLocks noGrp="1"/>
          </p:cNvSpPr>
          <p:nvPr>
            <p:ph type="ftr" sz="quarter" idx="11"/>
          </p:nvPr>
        </p:nvSpPr>
        <p:spPr/>
        <p:txBody>
          <a:bodyPr/>
          <a:lstStyle/>
          <a:p>
            <a:r>
              <a:rPr kumimoji="1" lang="en-US" altLang="ja-JP" dirty="0" smtClean="0"/>
              <a:t>Confidential</a:t>
            </a:r>
            <a:endParaRPr kumimoji="1" lang="ja-JP" altLang="en-US"/>
          </a:p>
        </p:txBody>
      </p:sp>
      <p:sp>
        <p:nvSpPr>
          <p:cNvPr id="4" name="スライド番号プレースホルダー 3"/>
          <p:cNvSpPr>
            <a:spLocks noGrp="1"/>
          </p:cNvSpPr>
          <p:nvPr>
            <p:ph type="sldNum" sz="quarter" idx="12"/>
          </p:nvPr>
        </p:nvSpPr>
        <p:spPr/>
        <p:txBody>
          <a:bodyPr/>
          <a:lstStyle/>
          <a:p>
            <a:fld id="{555FFBAC-CD5B-6547-B904-93FB9741B567}" type="slidenum">
              <a:rPr kumimoji="1" lang="ja-JP" altLang="en-US" smtClean="0"/>
              <a:t>31</a:t>
            </a:fld>
            <a:endParaRPr kumimoji="1" lang="ja-JP" altLang="en-US"/>
          </a:p>
        </p:txBody>
      </p:sp>
      <p:cxnSp>
        <p:nvCxnSpPr>
          <p:cNvPr id="5" name="直線コネクタ 4"/>
          <p:cNvCxnSpPr/>
          <p:nvPr/>
        </p:nvCxnSpPr>
        <p:spPr>
          <a:xfrm>
            <a:off x="590475" y="1016256"/>
            <a:ext cx="33423" cy="5001814"/>
          </a:xfrm>
          <a:prstGeom prst="line">
            <a:avLst/>
          </a:prstGeom>
          <a:ln w="381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flipH="1">
            <a:off x="623898" y="5959844"/>
            <a:ext cx="8062903" cy="33421"/>
          </a:xfrm>
          <a:prstGeom prst="line">
            <a:avLst/>
          </a:prstGeom>
          <a:ln w="38100" cmpd="sng">
            <a:solidFill>
              <a:schemeClr val="tx1"/>
            </a:solidFill>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7" name="テキスト ボックス 6"/>
          <p:cNvSpPr txBox="1"/>
          <p:nvPr/>
        </p:nvSpPr>
        <p:spPr>
          <a:xfrm>
            <a:off x="4397729" y="6257038"/>
            <a:ext cx="846180" cy="307777"/>
          </a:xfrm>
          <a:prstGeom prst="rect">
            <a:avLst/>
          </a:prstGeom>
          <a:noFill/>
        </p:spPr>
        <p:txBody>
          <a:bodyPr wrap="none" rtlCol="0">
            <a:spAutoFit/>
          </a:bodyPr>
          <a:lstStyle/>
          <a:p>
            <a:pPr algn="ctr"/>
            <a:r>
              <a:rPr lang="en-US" altLang="ja-JP" sz="1400" b="1" u="none" dirty="0" smtClean="0">
                <a:solidFill>
                  <a:srgbClr val="0000FF"/>
                </a:solidFill>
                <a:latin typeface="Times New Roman"/>
                <a:ea typeface="HGS明朝E"/>
                <a:cs typeface="Times New Roman"/>
              </a:rPr>
              <a:t>Progress</a:t>
            </a:r>
          </a:p>
        </p:txBody>
      </p:sp>
      <p:pic>
        <p:nvPicPr>
          <p:cNvPr id="19" name="図 18"/>
          <p:cNvPicPr>
            <a:picLocks noChangeAspect="1"/>
          </p:cNvPicPr>
          <p:nvPr/>
        </p:nvPicPr>
        <p:blipFill>
          <a:blip r:embed="rId4"/>
          <a:stretch>
            <a:fillRect/>
          </a:stretch>
        </p:blipFill>
        <p:spPr>
          <a:xfrm>
            <a:off x="3322252" y="3148533"/>
            <a:ext cx="3440975" cy="2320569"/>
          </a:xfrm>
          <a:prstGeom prst="rect">
            <a:avLst/>
          </a:prstGeom>
        </p:spPr>
      </p:pic>
      <p:sp>
        <p:nvSpPr>
          <p:cNvPr id="20" name="Text Box 961"/>
          <p:cNvSpPr txBox="1">
            <a:spLocks noChangeArrowheads="1"/>
          </p:cNvSpPr>
          <p:nvPr/>
        </p:nvSpPr>
        <p:spPr bwMode="auto">
          <a:xfrm>
            <a:off x="3637058" y="5416326"/>
            <a:ext cx="2990426" cy="520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90000"/>
              </a:lnSpc>
              <a:spcBef>
                <a:spcPct val="50000"/>
              </a:spcBef>
            </a:pPr>
            <a:r>
              <a:rPr lang="en-US" altLang="ja-JP" sz="1200" b="1" u="none" dirty="0" smtClean="0">
                <a:solidFill>
                  <a:srgbClr val="0000FF"/>
                </a:solidFill>
                <a:latin typeface="Arial"/>
                <a:cs typeface="Arial"/>
              </a:rPr>
              <a:t>Peeling test by Univ.</a:t>
            </a:r>
            <a:r>
              <a:rPr lang="ja-JP" altLang="en-US" sz="1200" b="1" u="none" dirty="0" smtClean="0">
                <a:solidFill>
                  <a:srgbClr val="0000FF"/>
                </a:solidFill>
                <a:latin typeface="Arial"/>
                <a:cs typeface="Arial"/>
              </a:rPr>
              <a:t>：</a:t>
            </a:r>
            <a:endParaRPr lang="en-US" altLang="ja-JP" sz="1200" b="1" u="none" dirty="0" smtClean="0">
              <a:solidFill>
                <a:srgbClr val="0000FF"/>
              </a:solidFill>
              <a:latin typeface="Arial"/>
              <a:cs typeface="Arial"/>
            </a:endParaRPr>
          </a:p>
          <a:p>
            <a:pPr algn="ctr">
              <a:lnSpc>
                <a:spcPct val="90000"/>
              </a:lnSpc>
              <a:spcBef>
                <a:spcPct val="50000"/>
              </a:spcBef>
            </a:pPr>
            <a:r>
              <a:rPr lang="en-US" altLang="ja-JP" sz="1200" b="1" u="none" dirty="0" smtClean="0">
                <a:solidFill>
                  <a:srgbClr val="0000FF"/>
                </a:solidFill>
                <a:latin typeface="Arial"/>
                <a:cs typeface="Arial"/>
              </a:rPr>
              <a:t>CF cloth tears off before the peeling</a:t>
            </a:r>
            <a:endParaRPr lang="ja-JP" altLang="en-US" sz="1200" b="1" u="none" dirty="0">
              <a:solidFill>
                <a:srgbClr val="0000FF"/>
              </a:solidFill>
              <a:latin typeface="Arial"/>
              <a:cs typeface="Arial"/>
            </a:endParaRPr>
          </a:p>
        </p:txBody>
      </p:sp>
      <p:pic>
        <p:nvPicPr>
          <p:cNvPr id="21" name="図 20" descr="スクリーンショット 2017-07-06 15.36.46.png"/>
          <p:cNvPicPr>
            <a:picLocks noChangeAspect="1"/>
          </p:cNvPicPr>
          <p:nvPr/>
        </p:nvPicPr>
        <p:blipFill>
          <a:blip r:embed="rId5" cstate="email">
            <a:extLst>
              <a:ext uri="{BEBA8EAE-BF5A-486C-A8C5-ECC9F3942E4B}">
                <a14:imgProps xmlns:a14="http://schemas.microsoft.com/office/drawing/2010/main">
                  <a14:imgLayer r:embed="rId6">
                    <a14:imgEffect>
                      <a14:backgroundRemoval t="1274" b="100000" l="0" r="100000"/>
                    </a14:imgEffect>
                  </a14:imgLayer>
                </a14:imgProps>
              </a:ext>
              <a:ext uri="{28A0092B-C50C-407E-A947-70E740481C1C}">
                <a14:useLocalDpi xmlns:a14="http://schemas.microsoft.com/office/drawing/2010/main"/>
              </a:ext>
            </a:extLst>
          </a:blip>
          <a:stretch>
            <a:fillRect/>
          </a:stretch>
        </p:blipFill>
        <p:spPr>
          <a:xfrm>
            <a:off x="7957229" y="4054255"/>
            <a:ext cx="1151150" cy="1143864"/>
          </a:xfrm>
          <a:prstGeom prst="rect">
            <a:avLst/>
          </a:prstGeom>
        </p:spPr>
      </p:pic>
      <p:pic>
        <p:nvPicPr>
          <p:cNvPr id="22" name="図 21" descr="スクリーンショット 2017-07-06 15.31.33.png"/>
          <p:cNvPicPr>
            <a:picLocks noChangeAspect="1"/>
          </p:cNvPicPr>
          <p:nvPr/>
        </p:nvPicPr>
        <p:blipFill>
          <a:blip r:embed="rId7" cstate="email">
            <a:extLst>
              <a:ext uri="{BEBA8EAE-BF5A-486C-A8C5-ECC9F3942E4B}">
                <a14:imgProps xmlns:a14="http://schemas.microsoft.com/office/drawing/2010/main">
                  <a14:imgLayer r:embed="rId8">
                    <a14:imgEffect>
                      <a14:backgroundRemoval t="676" b="97297" l="0" r="98885"/>
                    </a14:imgEffect>
                  </a14:imgLayer>
                </a14:imgProps>
              </a:ext>
              <a:ext uri="{28A0092B-C50C-407E-A947-70E740481C1C}">
                <a14:useLocalDpi xmlns:a14="http://schemas.microsoft.com/office/drawing/2010/main"/>
              </a:ext>
            </a:extLst>
          </a:blip>
          <a:stretch>
            <a:fillRect/>
          </a:stretch>
        </p:blipFill>
        <p:spPr>
          <a:xfrm>
            <a:off x="6776712" y="3984424"/>
            <a:ext cx="1274362" cy="701136"/>
          </a:xfrm>
          <a:prstGeom prst="rect">
            <a:avLst/>
          </a:prstGeom>
        </p:spPr>
      </p:pic>
      <p:pic>
        <p:nvPicPr>
          <p:cNvPr id="23" name="図 22" descr="スクリーンショット 2017-07-06 15.36.46.png"/>
          <p:cNvPicPr>
            <a:picLocks noChangeAspect="1"/>
          </p:cNvPicPr>
          <p:nvPr/>
        </p:nvPicPr>
        <p:blipFill>
          <a:blip r:embed="rId5" cstate="email">
            <a:extLst>
              <a:ext uri="{BEBA8EAE-BF5A-486C-A8C5-ECC9F3942E4B}">
                <a14:imgProps xmlns:a14="http://schemas.microsoft.com/office/drawing/2010/main">
                  <a14:imgLayer r:embed="rId9">
                    <a14:imgEffect>
                      <a14:backgroundRemoval t="1274" b="100000" l="0" r="100000"/>
                    </a14:imgEffect>
                  </a14:imgLayer>
                </a14:imgProps>
              </a:ext>
              <a:ext uri="{28A0092B-C50C-407E-A947-70E740481C1C}">
                <a14:useLocalDpi xmlns:a14="http://schemas.microsoft.com/office/drawing/2010/main"/>
              </a:ext>
            </a:extLst>
          </a:blip>
          <a:stretch>
            <a:fillRect/>
          </a:stretch>
        </p:blipFill>
        <p:spPr>
          <a:xfrm>
            <a:off x="6763228" y="4685560"/>
            <a:ext cx="1440523" cy="512559"/>
          </a:xfrm>
          <a:prstGeom prst="rect">
            <a:avLst/>
          </a:prstGeom>
        </p:spPr>
      </p:pic>
      <p:sp>
        <p:nvSpPr>
          <p:cNvPr id="24" name="テキスト ボックス 23"/>
          <p:cNvSpPr txBox="1"/>
          <p:nvPr/>
        </p:nvSpPr>
        <p:spPr>
          <a:xfrm>
            <a:off x="4132898" y="5992787"/>
            <a:ext cx="1212178" cy="307777"/>
          </a:xfrm>
          <a:prstGeom prst="rect">
            <a:avLst/>
          </a:prstGeom>
          <a:noFill/>
        </p:spPr>
        <p:txBody>
          <a:bodyPr wrap="none" rtlCol="0">
            <a:spAutoFit/>
          </a:bodyPr>
          <a:lstStyle/>
          <a:p>
            <a:r>
              <a:rPr kumimoji="1" lang="en-US" altLang="ja-JP" sz="1400" b="1" u="none" dirty="0" smtClean="0">
                <a:latin typeface="Arial"/>
                <a:cs typeface="Arial"/>
              </a:rPr>
              <a:t>Peel-off test</a:t>
            </a:r>
            <a:endParaRPr kumimoji="1" lang="ja-JP" altLang="en-US" sz="1400" b="1" u="none" dirty="0">
              <a:latin typeface="Arial"/>
              <a:cs typeface="Arial"/>
            </a:endParaRPr>
          </a:p>
        </p:txBody>
      </p:sp>
      <p:sp>
        <p:nvSpPr>
          <p:cNvPr id="25" name="テキスト ボックス 24"/>
          <p:cNvSpPr txBox="1"/>
          <p:nvPr/>
        </p:nvSpPr>
        <p:spPr>
          <a:xfrm>
            <a:off x="7212383" y="6016581"/>
            <a:ext cx="1401796" cy="307777"/>
          </a:xfrm>
          <a:prstGeom prst="rect">
            <a:avLst/>
          </a:prstGeom>
          <a:noFill/>
        </p:spPr>
        <p:txBody>
          <a:bodyPr wrap="none" rtlCol="0">
            <a:spAutoFit/>
          </a:bodyPr>
          <a:lstStyle/>
          <a:p>
            <a:r>
              <a:rPr lang="en-US" altLang="ja-JP" sz="1400" b="1" u="none" dirty="0" smtClean="0">
                <a:latin typeface="Arial"/>
                <a:cs typeface="Arial"/>
              </a:rPr>
              <a:t>No Brittleness</a:t>
            </a:r>
            <a:endParaRPr kumimoji="1" lang="ja-JP" altLang="en-US" sz="1400" b="1" u="none" dirty="0">
              <a:latin typeface="Arial"/>
              <a:cs typeface="Arial"/>
            </a:endParaRPr>
          </a:p>
        </p:txBody>
      </p:sp>
      <p:sp>
        <p:nvSpPr>
          <p:cNvPr id="26" name="テキスト ボックス 25"/>
          <p:cNvSpPr txBox="1"/>
          <p:nvPr/>
        </p:nvSpPr>
        <p:spPr>
          <a:xfrm rot="16200000">
            <a:off x="-95992" y="1403892"/>
            <a:ext cx="851515" cy="307777"/>
          </a:xfrm>
          <a:prstGeom prst="rect">
            <a:avLst/>
          </a:prstGeom>
          <a:noFill/>
        </p:spPr>
        <p:txBody>
          <a:bodyPr wrap="none" rtlCol="0">
            <a:spAutoFit/>
          </a:bodyPr>
          <a:lstStyle/>
          <a:p>
            <a:pPr algn="ctr"/>
            <a:r>
              <a:rPr lang="en-US" altLang="ja-JP" sz="1400" b="1" u="none" dirty="0" smtClean="0">
                <a:solidFill>
                  <a:srgbClr val="0000FF"/>
                </a:solidFill>
                <a:latin typeface="Times New Roman"/>
                <a:ea typeface="HGS明朝E"/>
                <a:cs typeface="Times New Roman"/>
              </a:rPr>
              <a:t>Strength</a:t>
            </a:r>
          </a:p>
        </p:txBody>
      </p:sp>
      <p:pic>
        <p:nvPicPr>
          <p:cNvPr id="28" name="図 27" descr="スクリーンショット 2017-07-06 15.44.14.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7200" y="2009265"/>
            <a:ext cx="1392347" cy="754512"/>
          </a:xfrm>
          <a:prstGeom prst="rect">
            <a:avLst/>
          </a:prstGeom>
        </p:spPr>
      </p:pic>
      <p:pic>
        <p:nvPicPr>
          <p:cNvPr id="29" name="図 28" descr="スクリーンショット 2017-07-06 15.42.49.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75315" y="1636789"/>
            <a:ext cx="863533" cy="1978725"/>
          </a:xfrm>
          <a:prstGeom prst="rect">
            <a:avLst/>
          </a:prstGeom>
        </p:spPr>
      </p:pic>
      <p:sp>
        <p:nvSpPr>
          <p:cNvPr id="30" name="テキスト ボックス 29"/>
          <p:cNvSpPr txBox="1"/>
          <p:nvPr/>
        </p:nvSpPr>
        <p:spPr>
          <a:xfrm>
            <a:off x="1164957" y="2794371"/>
            <a:ext cx="945316" cy="461665"/>
          </a:xfrm>
          <a:prstGeom prst="rect">
            <a:avLst/>
          </a:prstGeom>
          <a:noFill/>
        </p:spPr>
        <p:txBody>
          <a:bodyPr wrap="none" rtlCol="0">
            <a:spAutoFit/>
          </a:bodyPr>
          <a:lstStyle/>
          <a:p>
            <a:pPr algn="ctr"/>
            <a:r>
              <a:rPr lang="en-US" altLang="ja-JP" sz="1200" b="1" u="none" dirty="0" smtClean="0">
                <a:solidFill>
                  <a:srgbClr val="0000FF"/>
                </a:solidFill>
                <a:latin typeface="Times New Roman"/>
                <a:cs typeface="Times New Roman"/>
              </a:rPr>
              <a:t>FMC 9 mm</a:t>
            </a:r>
          </a:p>
          <a:p>
            <a:pPr algn="ctr"/>
            <a:r>
              <a:rPr lang="en-US" altLang="ja-JP" sz="1200" b="1" u="none" dirty="0" smtClean="0">
                <a:solidFill>
                  <a:srgbClr val="0000FF"/>
                </a:solidFill>
                <a:latin typeface="Times New Roman"/>
                <a:cs typeface="Times New Roman"/>
              </a:rPr>
              <a:t>Glock 17</a:t>
            </a:r>
          </a:p>
        </p:txBody>
      </p:sp>
      <p:pic>
        <p:nvPicPr>
          <p:cNvPr id="31" name="図 30" descr="スクリーンショット 2017-07-06 15.48.28.png"/>
          <p:cNvPicPr>
            <a:picLocks noChangeAspect="1"/>
          </p:cNvPicPr>
          <p:nvPr/>
        </p:nvPicPr>
        <p:blipFill>
          <a:blip r:embed="rId12" cstate="email">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6200000">
            <a:off x="1934421" y="2108561"/>
            <a:ext cx="289148" cy="446866"/>
          </a:xfrm>
          <a:prstGeom prst="rect">
            <a:avLst/>
          </a:prstGeom>
        </p:spPr>
      </p:pic>
      <p:pic>
        <p:nvPicPr>
          <p:cNvPr id="33" name="図 32" descr="スクリーンショット 2017-07-06 15.51.54.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5400000">
            <a:off x="3937704" y="665733"/>
            <a:ext cx="2209350" cy="2401468"/>
          </a:xfrm>
          <a:prstGeom prst="rect">
            <a:avLst/>
          </a:prstGeom>
        </p:spPr>
      </p:pic>
      <p:sp>
        <p:nvSpPr>
          <p:cNvPr id="36" name="テキスト ボックス 35"/>
          <p:cNvSpPr txBox="1"/>
          <p:nvPr/>
        </p:nvSpPr>
        <p:spPr>
          <a:xfrm>
            <a:off x="6844246" y="2694143"/>
            <a:ext cx="1531188" cy="276999"/>
          </a:xfrm>
          <a:prstGeom prst="rect">
            <a:avLst/>
          </a:prstGeom>
          <a:noFill/>
        </p:spPr>
        <p:txBody>
          <a:bodyPr wrap="none" rtlCol="0">
            <a:spAutoFit/>
          </a:bodyPr>
          <a:lstStyle/>
          <a:p>
            <a:pPr algn="ctr"/>
            <a:r>
              <a:rPr lang="en-US" altLang="ja-JP" sz="1200" b="1" u="none" dirty="0" smtClean="0">
                <a:solidFill>
                  <a:srgbClr val="0000FF"/>
                </a:solidFill>
                <a:latin typeface="Times New Roman"/>
                <a:cs typeface="Times New Roman"/>
              </a:rPr>
              <a:t>Flexible Robot Body</a:t>
            </a:r>
          </a:p>
        </p:txBody>
      </p:sp>
      <p:pic>
        <p:nvPicPr>
          <p:cNvPr id="37" name="図 36" descr="スクリーンショット 2017-07-05 15.55.01.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6763228" y="1185833"/>
            <a:ext cx="1693208" cy="1354629"/>
          </a:xfrm>
          <a:prstGeom prst="rect">
            <a:avLst/>
          </a:prstGeom>
        </p:spPr>
      </p:pic>
      <p:sp>
        <p:nvSpPr>
          <p:cNvPr id="38" name="テキスト ボックス 37"/>
          <p:cNvSpPr txBox="1"/>
          <p:nvPr/>
        </p:nvSpPr>
        <p:spPr>
          <a:xfrm>
            <a:off x="4544369" y="2869283"/>
            <a:ext cx="1535321" cy="276999"/>
          </a:xfrm>
          <a:prstGeom prst="rect">
            <a:avLst/>
          </a:prstGeom>
          <a:noFill/>
        </p:spPr>
        <p:txBody>
          <a:bodyPr wrap="none" rtlCol="0">
            <a:spAutoFit/>
          </a:bodyPr>
          <a:lstStyle/>
          <a:p>
            <a:pPr algn="ctr"/>
            <a:r>
              <a:rPr lang="en-US" altLang="ja-JP" sz="1200" b="1" u="none" dirty="0" smtClean="0">
                <a:solidFill>
                  <a:srgbClr val="0000FF"/>
                </a:solidFill>
                <a:latin typeface="Times New Roman"/>
                <a:cs typeface="Times New Roman"/>
              </a:rPr>
              <a:t>Expected Auto Parts</a:t>
            </a:r>
          </a:p>
        </p:txBody>
      </p:sp>
      <p:sp>
        <p:nvSpPr>
          <p:cNvPr id="35" name="テキスト ボックス 34"/>
          <p:cNvSpPr txBox="1"/>
          <p:nvPr/>
        </p:nvSpPr>
        <p:spPr>
          <a:xfrm>
            <a:off x="993065" y="1634946"/>
            <a:ext cx="1151865" cy="276999"/>
          </a:xfrm>
          <a:prstGeom prst="rect">
            <a:avLst/>
          </a:prstGeom>
          <a:noFill/>
        </p:spPr>
        <p:txBody>
          <a:bodyPr wrap="none" rtlCol="0">
            <a:spAutoFit/>
          </a:bodyPr>
          <a:lstStyle/>
          <a:p>
            <a:pPr algn="ctr"/>
            <a:r>
              <a:rPr lang="en-US" altLang="ja-JP" sz="1200" b="1" i="1" u="none" dirty="0" smtClean="0">
                <a:latin typeface="Arial"/>
                <a:cs typeface="Arial"/>
              </a:rPr>
              <a:t>CFGP Target</a:t>
            </a:r>
          </a:p>
        </p:txBody>
      </p:sp>
      <p:cxnSp>
        <p:nvCxnSpPr>
          <p:cNvPr id="10" name="直線矢印コネクタ 9"/>
          <p:cNvCxnSpPr/>
          <p:nvPr/>
        </p:nvCxnSpPr>
        <p:spPr>
          <a:xfrm flipH="1">
            <a:off x="1416972" y="1911945"/>
            <a:ext cx="220644" cy="48383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p:nvPr/>
        </p:nvCxnSpPr>
        <p:spPr>
          <a:xfrm flipV="1">
            <a:off x="2116169" y="2540462"/>
            <a:ext cx="0" cy="25791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テキスト ボックス 39"/>
          <p:cNvSpPr txBox="1"/>
          <p:nvPr/>
        </p:nvSpPr>
        <p:spPr>
          <a:xfrm>
            <a:off x="1017218" y="3423281"/>
            <a:ext cx="1460105" cy="276999"/>
          </a:xfrm>
          <a:prstGeom prst="rect">
            <a:avLst/>
          </a:prstGeom>
          <a:noFill/>
        </p:spPr>
        <p:txBody>
          <a:bodyPr wrap="none" rtlCol="0">
            <a:spAutoFit/>
          </a:bodyPr>
          <a:lstStyle/>
          <a:p>
            <a:pPr algn="ctr"/>
            <a:r>
              <a:rPr lang="en-US" altLang="ja-JP" sz="1200" b="1" u="none" dirty="0" smtClean="0">
                <a:solidFill>
                  <a:srgbClr val="0000FF"/>
                </a:solidFill>
                <a:latin typeface="Times New Roman"/>
                <a:cs typeface="Times New Roman"/>
              </a:rPr>
              <a:t>Shooting instructor </a:t>
            </a:r>
          </a:p>
        </p:txBody>
      </p:sp>
      <p:cxnSp>
        <p:nvCxnSpPr>
          <p:cNvPr id="41" name="直線矢印コネクタ 40"/>
          <p:cNvCxnSpPr>
            <a:stCxn id="40" idx="3"/>
          </p:cNvCxnSpPr>
          <p:nvPr/>
        </p:nvCxnSpPr>
        <p:spPr>
          <a:xfrm flipV="1">
            <a:off x="2477323" y="2832643"/>
            <a:ext cx="624650" cy="72913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2" name="テキスト ボックス 41"/>
          <p:cNvSpPr txBox="1"/>
          <p:nvPr/>
        </p:nvSpPr>
        <p:spPr>
          <a:xfrm>
            <a:off x="882341" y="5128288"/>
            <a:ext cx="2293341" cy="646331"/>
          </a:xfrm>
          <a:prstGeom prst="rect">
            <a:avLst/>
          </a:prstGeom>
          <a:noFill/>
        </p:spPr>
        <p:txBody>
          <a:bodyPr wrap="none" rtlCol="0">
            <a:spAutoFit/>
          </a:bodyPr>
          <a:lstStyle/>
          <a:p>
            <a:pPr algn="ctr"/>
            <a:r>
              <a:rPr lang="en-US" altLang="ja-JP" sz="1200" b="1" u="none" dirty="0" smtClean="0">
                <a:solidFill>
                  <a:srgbClr val="0000FF"/>
                </a:solidFill>
                <a:latin typeface="Times New Roman"/>
                <a:cs typeface="Times New Roman"/>
              </a:rPr>
              <a:t>Shooting results</a:t>
            </a:r>
            <a:r>
              <a:rPr lang="ja-JP" altLang="en-US" sz="1200" b="1" u="none" dirty="0" smtClean="0">
                <a:solidFill>
                  <a:srgbClr val="0000FF"/>
                </a:solidFill>
                <a:latin typeface="Times New Roman"/>
                <a:cs typeface="Times New Roman"/>
              </a:rPr>
              <a:t>（</a:t>
            </a:r>
            <a:r>
              <a:rPr lang="en-US" altLang="ja-JP" sz="1200" b="1" u="none" dirty="0" smtClean="0">
                <a:solidFill>
                  <a:srgbClr val="0000FF"/>
                </a:solidFill>
                <a:latin typeface="Times New Roman"/>
                <a:cs typeface="Times New Roman"/>
              </a:rPr>
              <a:t>Primary test</a:t>
            </a:r>
            <a:r>
              <a:rPr lang="ja-JP" altLang="en-US" sz="1200" b="1" u="none" dirty="0" smtClean="0">
                <a:solidFill>
                  <a:srgbClr val="0000FF"/>
                </a:solidFill>
                <a:latin typeface="Times New Roman"/>
                <a:cs typeface="Times New Roman"/>
              </a:rPr>
              <a:t>）：</a:t>
            </a:r>
            <a:endParaRPr lang="en-US" altLang="ja-JP" sz="1200" b="1" u="none" dirty="0" smtClean="0">
              <a:solidFill>
                <a:srgbClr val="0000FF"/>
              </a:solidFill>
              <a:latin typeface="Times New Roman"/>
              <a:cs typeface="Times New Roman"/>
            </a:endParaRPr>
          </a:p>
          <a:p>
            <a:pPr algn="ctr"/>
            <a:r>
              <a:rPr lang="en-US" altLang="ja-JP" sz="1200" b="1" u="none" dirty="0" smtClean="0">
                <a:solidFill>
                  <a:srgbClr val="0000FF"/>
                </a:solidFill>
                <a:latin typeface="Times New Roman"/>
                <a:cs typeface="Times New Roman"/>
              </a:rPr>
              <a:t>2 of 5 pierced </a:t>
            </a:r>
          </a:p>
          <a:p>
            <a:pPr algn="ctr"/>
            <a:r>
              <a:rPr lang="en-US" altLang="ja-JP" sz="1200" b="1" u="none" dirty="0" smtClean="0">
                <a:solidFill>
                  <a:srgbClr val="0000FF"/>
                </a:solidFill>
                <a:latin typeface="Times New Roman"/>
                <a:cs typeface="Times New Roman"/>
              </a:rPr>
              <a:t>Possible to stop 0.375 Magnum</a:t>
            </a:r>
          </a:p>
        </p:txBody>
      </p:sp>
      <p:sp>
        <p:nvSpPr>
          <p:cNvPr id="43" name="テキスト ボックス 42"/>
          <p:cNvSpPr txBox="1"/>
          <p:nvPr/>
        </p:nvSpPr>
        <p:spPr>
          <a:xfrm>
            <a:off x="7625319" y="5198119"/>
            <a:ext cx="851515" cy="276999"/>
          </a:xfrm>
          <a:prstGeom prst="rect">
            <a:avLst/>
          </a:prstGeom>
          <a:noFill/>
        </p:spPr>
        <p:txBody>
          <a:bodyPr wrap="none" rtlCol="0">
            <a:spAutoFit/>
          </a:bodyPr>
          <a:lstStyle/>
          <a:p>
            <a:pPr algn="ctr"/>
            <a:r>
              <a:rPr lang="en-US" altLang="ja-JP" sz="1200" b="1" u="none" dirty="0" smtClean="0">
                <a:solidFill>
                  <a:srgbClr val="0000FF"/>
                </a:solidFill>
                <a:latin typeface="Times New Roman"/>
                <a:cs typeface="Times New Roman"/>
              </a:rPr>
              <a:t>Resiliency </a:t>
            </a:r>
          </a:p>
        </p:txBody>
      </p:sp>
      <p:pic>
        <p:nvPicPr>
          <p:cNvPr id="9" name="図 8" descr="2c6cfcccbef2d92482b81aefefc0d445.jpg"/>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74771" y="3726886"/>
            <a:ext cx="1354235" cy="1352697"/>
          </a:xfrm>
          <a:prstGeom prst="rect">
            <a:avLst/>
          </a:prstGeom>
        </p:spPr>
      </p:pic>
      <p:pic>
        <p:nvPicPr>
          <p:cNvPr id="11" name="図 10" descr="ccfb76dde6e4e69839139dd1d754cd36.jpg"/>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136001" y="3726888"/>
            <a:ext cx="1220859" cy="1352696"/>
          </a:xfrm>
          <a:prstGeom prst="rect">
            <a:avLst/>
          </a:prstGeom>
        </p:spPr>
      </p:pic>
    </p:spTree>
    <p:extLst>
      <p:ext uri="{BB962C8B-B14F-4D97-AF65-F5344CB8AC3E}">
        <p14:creationId xmlns:p14="http://schemas.microsoft.com/office/powerpoint/2010/main" val="24524029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CFRP &amp; CFGP: Comparison of Work-Hour</a:t>
            </a:r>
            <a:endParaRPr kumimoji="1" lang="ja-JP" altLang="en-US" dirty="0"/>
          </a:p>
        </p:txBody>
      </p:sp>
      <p:sp>
        <p:nvSpPr>
          <p:cNvPr id="3" name="フッター プレースホルダー 2"/>
          <p:cNvSpPr>
            <a:spLocks noGrp="1"/>
          </p:cNvSpPr>
          <p:nvPr>
            <p:ph type="ftr" sz="quarter" idx="11"/>
          </p:nvPr>
        </p:nvSpPr>
        <p:spPr/>
        <p:txBody>
          <a:bodyPr/>
          <a:lstStyle/>
          <a:p>
            <a:r>
              <a:rPr kumimoji="1" lang="en-US" altLang="ja-JP" dirty="0" smtClean="0"/>
              <a:t>Confidential</a:t>
            </a:r>
            <a:endParaRPr kumimoji="1" lang="ja-JP" altLang="en-US"/>
          </a:p>
        </p:txBody>
      </p:sp>
      <p:sp>
        <p:nvSpPr>
          <p:cNvPr id="4" name="スライド番号プレースホルダー 3"/>
          <p:cNvSpPr>
            <a:spLocks noGrp="1"/>
          </p:cNvSpPr>
          <p:nvPr>
            <p:ph type="sldNum" sz="quarter" idx="12"/>
          </p:nvPr>
        </p:nvSpPr>
        <p:spPr/>
        <p:txBody>
          <a:bodyPr/>
          <a:lstStyle/>
          <a:p>
            <a:fld id="{555FFBAC-CD5B-6547-B904-93FB9741B567}" type="slidenum">
              <a:rPr kumimoji="1" lang="ja-JP" altLang="en-US" smtClean="0"/>
              <a:t>32</a:t>
            </a:fld>
            <a:endParaRPr kumimoji="1" lang="ja-JP" altLang="en-US"/>
          </a:p>
        </p:txBody>
      </p:sp>
      <p:pic>
        <p:nvPicPr>
          <p:cNvPr id="5" name="図 4"/>
          <p:cNvPicPr>
            <a:picLocks noChangeAspect="1"/>
          </p:cNvPicPr>
          <p:nvPr/>
        </p:nvPicPr>
        <p:blipFill>
          <a:blip r:embed="rId2"/>
          <a:stretch>
            <a:fillRect/>
          </a:stretch>
        </p:blipFill>
        <p:spPr>
          <a:xfrm>
            <a:off x="523371" y="478449"/>
            <a:ext cx="8232154" cy="6202940"/>
          </a:xfrm>
          <a:prstGeom prst="rect">
            <a:avLst/>
          </a:prstGeom>
        </p:spPr>
      </p:pic>
      <p:sp>
        <p:nvSpPr>
          <p:cNvPr id="6" name="テキスト ボックス 5"/>
          <p:cNvSpPr txBox="1"/>
          <p:nvPr/>
        </p:nvSpPr>
        <p:spPr>
          <a:xfrm>
            <a:off x="612336" y="4837442"/>
            <a:ext cx="2223686" cy="276999"/>
          </a:xfrm>
          <a:prstGeom prst="rect">
            <a:avLst/>
          </a:prstGeom>
          <a:noFill/>
        </p:spPr>
        <p:txBody>
          <a:bodyPr wrap="none" rtlCol="0">
            <a:spAutoFit/>
          </a:bodyPr>
          <a:lstStyle/>
          <a:p>
            <a:r>
              <a:rPr kumimoji="1" lang="en-US" altLang="ja-JP" sz="1200" u="none" dirty="0" smtClean="0">
                <a:solidFill>
                  <a:srgbClr val="FF0000"/>
                </a:solidFill>
              </a:rPr>
              <a:t>Conventional Press machines</a:t>
            </a:r>
            <a:endParaRPr kumimoji="1" lang="ja-JP" altLang="en-US" sz="1200" u="none" dirty="0">
              <a:solidFill>
                <a:srgbClr val="FF0000"/>
              </a:solidFill>
            </a:endParaRPr>
          </a:p>
        </p:txBody>
      </p:sp>
      <p:sp>
        <p:nvSpPr>
          <p:cNvPr id="7" name="テキスト ボックス 6"/>
          <p:cNvSpPr txBox="1"/>
          <p:nvPr/>
        </p:nvSpPr>
        <p:spPr>
          <a:xfrm>
            <a:off x="245723" y="1521809"/>
            <a:ext cx="733226" cy="307777"/>
          </a:xfrm>
          <a:prstGeom prst="rect">
            <a:avLst/>
          </a:prstGeom>
          <a:solidFill>
            <a:schemeClr val="bg1"/>
          </a:solidFill>
        </p:spPr>
        <p:txBody>
          <a:bodyPr wrap="none" rtlCol="0">
            <a:spAutoFit/>
          </a:bodyPr>
          <a:lstStyle/>
          <a:p>
            <a:r>
              <a:rPr kumimoji="1" lang="en-US" altLang="ja-JP" sz="1400" b="1" i="1" u="none" dirty="0" smtClean="0">
                <a:solidFill>
                  <a:srgbClr val="FF0000"/>
                </a:solidFill>
                <a:latin typeface="Arial"/>
                <a:cs typeface="Arial"/>
              </a:rPr>
              <a:t>CFGP</a:t>
            </a:r>
            <a:endParaRPr kumimoji="1" lang="ja-JP" altLang="en-US" sz="1400" b="1" i="1" u="none" dirty="0">
              <a:solidFill>
                <a:srgbClr val="FF0000"/>
              </a:solidFill>
              <a:latin typeface="Arial"/>
              <a:cs typeface="Arial"/>
            </a:endParaRPr>
          </a:p>
        </p:txBody>
      </p:sp>
      <p:sp>
        <p:nvSpPr>
          <p:cNvPr id="8" name="テキスト ボックス 7"/>
          <p:cNvSpPr txBox="1"/>
          <p:nvPr/>
        </p:nvSpPr>
        <p:spPr>
          <a:xfrm>
            <a:off x="3516523" y="519666"/>
            <a:ext cx="1368266" cy="307777"/>
          </a:xfrm>
          <a:prstGeom prst="rect">
            <a:avLst/>
          </a:prstGeom>
          <a:solidFill>
            <a:schemeClr val="bg1"/>
          </a:solidFill>
        </p:spPr>
        <p:txBody>
          <a:bodyPr wrap="none" rtlCol="0">
            <a:spAutoFit/>
          </a:bodyPr>
          <a:lstStyle/>
          <a:p>
            <a:r>
              <a:rPr kumimoji="1" lang="en-US" altLang="ja-JP" sz="1400" b="1" i="1" u="none" dirty="0" smtClean="0">
                <a:solidFill>
                  <a:srgbClr val="FF0000"/>
                </a:solidFill>
                <a:latin typeface="Arial"/>
                <a:cs typeface="Arial"/>
              </a:rPr>
              <a:t>CFRP/CFRTP</a:t>
            </a:r>
            <a:endParaRPr kumimoji="1" lang="ja-JP" altLang="en-US" sz="1400" b="1" i="1" u="none" dirty="0">
              <a:solidFill>
                <a:srgbClr val="FF0000"/>
              </a:solidFill>
              <a:latin typeface="Arial"/>
              <a:cs typeface="Arial"/>
            </a:endParaRPr>
          </a:p>
        </p:txBody>
      </p:sp>
    </p:spTree>
    <p:extLst>
      <p:ext uri="{BB962C8B-B14F-4D97-AF65-F5344CB8AC3E}">
        <p14:creationId xmlns:p14="http://schemas.microsoft.com/office/powerpoint/2010/main" val="30400287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CFGP: Comparison with CFRP</a:t>
            </a:r>
            <a:endParaRPr kumimoji="1" lang="ja-JP" altLang="en-US" dirty="0"/>
          </a:p>
        </p:txBody>
      </p:sp>
      <p:sp>
        <p:nvSpPr>
          <p:cNvPr id="3" name="フッター プレースホルダー 2"/>
          <p:cNvSpPr>
            <a:spLocks noGrp="1"/>
          </p:cNvSpPr>
          <p:nvPr>
            <p:ph type="ftr" sz="quarter" idx="11"/>
          </p:nvPr>
        </p:nvSpPr>
        <p:spPr/>
        <p:txBody>
          <a:bodyPr/>
          <a:lstStyle/>
          <a:p>
            <a:r>
              <a:rPr kumimoji="1" lang="en-US" altLang="ja-JP" dirty="0" smtClean="0"/>
              <a:t>Confidential</a:t>
            </a:r>
            <a:endParaRPr kumimoji="1" lang="ja-JP" altLang="en-US"/>
          </a:p>
        </p:txBody>
      </p:sp>
      <p:sp>
        <p:nvSpPr>
          <p:cNvPr id="4" name="スライド番号プレースホルダー 3"/>
          <p:cNvSpPr>
            <a:spLocks noGrp="1"/>
          </p:cNvSpPr>
          <p:nvPr>
            <p:ph type="sldNum" sz="quarter" idx="12"/>
          </p:nvPr>
        </p:nvSpPr>
        <p:spPr/>
        <p:txBody>
          <a:bodyPr/>
          <a:lstStyle/>
          <a:p>
            <a:fld id="{555FFBAC-CD5B-6547-B904-93FB9741B567}" type="slidenum">
              <a:rPr kumimoji="1" lang="ja-JP" altLang="en-US" smtClean="0"/>
              <a:t>33</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3827319606"/>
              </p:ext>
            </p:extLst>
          </p:nvPr>
        </p:nvGraphicFramePr>
        <p:xfrm>
          <a:off x="1811118" y="760326"/>
          <a:ext cx="5577839" cy="2501056"/>
        </p:xfrm>
        <a:graphic>
          <a:graphicData uri="http://schemas.openxmlformats.org/drawingml/2006/table">
            <a:tbl>
              <a:tblPr firstRow="1" bandRow="1">
                <a:tableStyleId>{7E9639D4-E3E2-4D34-9284-5A2195B3D0D7}</a:tableStyleId>
              </a:tblPr>
              <a:tblGrid>
                <a:gridCol w="1243467"/>
                <a:gridCol w="1480942"/>
                <a:gridCol w="1426715"/>
                <a:gridCol w="1426715"/>
              </a:tblGrid>
              <a:tr h="397936">
                <a:tc>
                  <a:txBody>
                    <a:bodyPr/>
                    <a:lstStyle/>
                    <a:p>
                      <a:pPr algn="ctr"/>
                      <a:endParaRPr kumimoji="1" lang="ja-JP" altLang="en-US" sz="1200" b="1" i="0" dirty="0">
                        <a:latin typeface="Arial"/>
                        <a:cs typeface="Arial"/>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r>
                        <a:rPr kumimoji="1" lang="en-US" altLang="ja-JP" sz="1200" b="1" i="0" dirty="0" smtClean="0">
                          <a:latin typeface="Arial"/>
                          <a:cs typeface="Arial"/>
                        </a:rPr>
                        <a:t>CFGP</a:t>
                      </a:r>
                      <a:endParaRPr kumimoji="1" lang="ja-JP" altLang="en-US" sz="1200" b="1" i="0" dirty="0">
                        <a:latin typeface="Arial"/>
                        <a:cs typeface="Arial"/>
                      </a:endParaRPr>
                    </a:p>
                  </a:txBody>
                  <a:tcPr anchor="ctr">
                    <a:lnL>
                      <a:noFill/>
                    </a:lnL>
                    <a:lnR>
                      <a:noFill/>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r>
                        <a:rPr kumimoji="1" lang="en-US" altLang="ja-JP" sz="1200" b="1" i="0" dirty="0" smtClean="0">
                          <a:latin typeface="Arial"/>
                          <a:cs typeface="Arial"/>
                        </a:rPr>
                        <a:t>Prepreg</a:t>
                      </a:r>
                      <a:endParaRPr kumimoji="1" lang="ja-JP" altLang="en-US" sz="1200" b="1" i="0" dirty="0">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r>
                        <a:rPr kumimoji="1" lang="en-US" altLang="ja-JP" sz="1200" b="1" i="0" dirty="0" smtClean="0">
                          <a:latin typeface="Arial"/>
                          <a:cs typeface="Arial"/>
                        </a:rPr>
                        <a:t>CFRP</a:t>
                      </a:r>
                      <a:endParaRPr kumimoji="1" lang="ja-JP" altLang="en-US" sz="1200" b="1" i="0" dirty="0">
                        <a:latin typeface="Arial"/>
                        <a:cs typeface="Arial"/>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0090"/>
                    </a:solidFill>
                  </a:tcPr>
                </a:tc>
              </a:tr>
              <a:tr h="233680">
                <a:tc>
                  <a:txBody>
                    <a:bodyPr/>
                    <a:lstStyle/>
                    <a:p>
                      <a:pPr algn="ctr"/>
                      <a:r>
                        <a:rPr kumimoji="1" lang="en-US" altLang="ja-JP" sz="1200" b="1" i="0" dirty="0" smtClean="0">
                          <a:latin typeface="Arial"/>
                          <a:cs typeface="Arial"/>
                        </a:rPr>
                        <a:t>Cost</a:t>
                      </a:r>
                      <a:endParaRPr kumimoji="1" lang="ja-JP" altLang="en-US" sz="1200" b="1" i="0" dirty="0">
                        <a:latin typeface="Arial"/>
                        <a:cs typeface="Arial"/>
                      </a:endParaRPr>
                    </a:p>
                  </a:txBody>
                  <a:tcPr anchor="ctr">
                    <a:lnL w="12700" cap="flat" cmpd="sng" algn="ctr">
                      <a:no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Much lower</a:t>
                      </a:r>
                      <a:endParaRPr kumimoji="1" lang="ja-JP" altLang="en-US" sz="1200" b="1" i="1" dirty="0">
                        <a:latin typeface="Arial"/>
                        <a:cs typeface="Arial"/>
                      </a:endParaRPr>
                    </a:p>
                  </a:txBody>
                  <a:tcPr anchor="ctr">
                    <a:lnL>
                      <a:noFill/>
                    </a:lnL>
                    <a:lnR>
                      <a:noFill/>
                    </a:lnR>
                    <a:lnT w="12700" cap="flat" cmpd="sng" algn="ctr">
                      <a:solidFill>
                        <a:scrgbClr r="0" g="0" b="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High</a:t>
                      </a:r>
                      <a:endParaRPr kumimoji="1" lang="ja-JP" altLang="en-US" sz="1200" b="1" i="0" dirty="0">
                        <a:latin typeface="Arial"/>
                        <a:cs typeface="Arial"/>
                      </a:endParaRPr>
                    </a:p>
                  </a:txBody>
                  <a:tcPr anchor="ctr">
                    <a:lnL>
                      <a:noFill/>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High</a:t>
                      </a:r>
                      <a:endParaRPr kumimoji="1" lang="ja-JP" altLang="en-US" sz="1200" b="1" i="0" dirty="0">
                        <a:latin typeface="Arial"/>
                        <a:cs typeface="Arial"/>
                      </a:endParaRPr>
                    </a:p>
                  </a:txBody>
                  <a:tcPr anchor="ctr">
                    <a:lnL>
                      <a:noFill/>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9525" cap="flat" cmpd="sng" algn="ctr">
                      <a:noFill/>
                      <a:prstDash val="solid"/>
                    </a:lnB>
                    <a:lnTlToBr w="12700" cmpd="sng">
                      <a:noFill/>
                      <a:prstDash val="solid"/>
                    </a:lnTlToBr>
                    <a:lnBlToTr w="12700" cmpd="sng">
                      <a:noFill/>
                      <a:prstDash val="solid"/>
                    </a:lnBlToTr>
                  </a:tcPr>
                </a:tc>
              </a:tr>
              <a:tr h="264160">
                <a:tc>
                  <a:txBody>
                    <a:bodyPr/>
                    <a:lstStyle/>
                    <a:p>
                      <a:pPr algn="ctr"/>
                      <a:r>
                        <a:rPr kumimoji="1" lang="en-US" altLang="ja-JP" sz="1200" b="1" i="0" dirty="0" smtClean="0">
                          <a:latin typeface="Arial"/>
                          <a:cs typeface="Arial"/>
                        </a:rPr>
                        <a:t>CF loss</a:t>
                      </a:r>
                      <a:endParaRPr kumimoji="1" lang="ja-JP" altLang="en-US" sz="1200" b="1" i="0" dirty="0">
                        <a:latin typeface="Arial"/>
                        <a:cs typeface="Arial"/>
                      </a:endParaRPr>
                    </a:p>
                  </a:txBody>
                  <a:tcPr anchor="ctr">
                    <a:lnL w="12700" cap="flat" cmpd="sng" algn="ctr">
                      <a:noFill/>
                      <a:prstDash val="solid"/>
                      <a:round/>
                      <a:headEnd type="none" w="med" len="med"/>
                      <a:tailEnd type="none" w="med" len="me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Minimal</a:t>
                      </a:r>
                      <a:endParaRPr kumimoji="1" lang="ja-JP" altLang="en-US" sz="1200" b="1" i="0" dirty="0">
                        <a:latin typeface="Arial"/>
                        <a:cs typeface="Arial"/>
                      </a:endParaRP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 Significant</a:t>
                      </a:r>
                      <a:endParaRPr kumimoji="1" lang="ja-JP" altLang="en-US" sz="1200" b="1" i="0" dirty="0">
                        <a:latin typeface="Arial"/>
                        <a:cs typeface="Arial"/>
                      </a:endParaRPr>
                    </a:p>
                  </a:txBody>
                  <a:tcPr anchor="ctr">
                    <a:lnL>
                      <a:noFill/>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Much</a:t>
                      </a:r>
                      <a:endParaRPr kumimoji="1" lang="ja-JP" altLang="en-US" sz="1200" b="1" i="0" dirty="0">
                        <a:latin typeface="Arial"/>
                        <a:cs typeface="Arial"/>
                      </a:endParaRPr>
                    </a:p>
                  </a:txBody>
                  <a:tcPr anchor="ctr">
                    <a:lnL>
                      <a:noFill/>
                    </a:lnL>
                    <a:lnR w="12700" cap="flat" cmpd="sng" algn="ctr">
                      <a:noFill/>
                      <a:prstDash val="solid"/>
                      <a:round/>
                      <a:headEnd type="none" w="med" len="med"/>
                      <a:tailEnd type="none" w="med" len="med"/>
                    </a:lnR>
                    <a:lnT w="9525" cap="flat" cmpd="sng" algn="ctr">
                      <a:noFill/>
                      <a:prstDash val="solid"/>
                    </a:lnT>
                    <a:lnB w="9525" cap="flat" cmpd="sng" algn="ctr">
                      <a:noFill/>
                      <a:prstDash val="solid"/>
                    </a:lnB>
                    <a:lnTlToBr w="12700" cmpd="sng">
                      <a:noFill/>
                      <a:prstDash val="solid"/>
                    </a:lnTlToBr>
                    <a:lnBlToTr w="12700" cmpd="sng">
                      <a:noFill/>
                      <a:prstDash val="solid"/>
                    </a:lnBlToTr>
                  </a:tcPr>
                </a:tc>
              </a:tr>
              <a:tr h="284480">
                <a:tc>
                  <a:txBody>
                    <a:bodyPr/>
                    <a:lstStyle/>
                    <a:p>
                      <a:pPr algn="ctr"/>
                      <a:r>
                        <a:rPr kumimoji="1" lang="en-US" altLang="ja-JP" sz="1200" b="1" i="0" dirty="0" smtClean="0">
                          <a:latin typeface="Arial"/>
                          <a:cs typeface="Arial"/>
                        </a:rPr>
                        <a:t>Flexibility</a:t>
                      </a:r>
                      <a:endParaRPr kumimoji="1" lang="ja-JP" altLang="en-US" sz="1200" b="1" i="0" dirty="0">
                        <a:latin typeface="Arial"/>
                        <a:cs typeface="Arial"/>
                      </a:endParaRPr>
                    </a:p>
                  </a:txBody>
                  <a:tcPr anchor="ctr">
                    <a:lnL w="12700" cap="flat" cmpd="sng" algn="ctr">
                      <a:noFill/>
                      <a:prstDash val="solid"/>
                      <a:round/>
                      <a:headEnd type="none" w="med" len="med"/>
                      <a:tailEnd type="none" w="med" len="me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buFont typeface="Wingdings" charset="0"/>
                        <a:buNone/>
                      </a:pPr>
                      <a:r>
                        <a:rPr kumimoji="1" lang="en-US" altLang="ja-JP" sz="1200" b="1" i="0" baseline="0" dirty="0" smtClean="0">
                          <a:latin typeface="Arial"/>
                          <a:cs typeface="Arial"/>
                        </a:rPr>
                        <a:t>&gt; 180 deg. bending</a:t>
                      </a:r>
                    </a:p>
                    <a:p>
                      <a:pPr marL="0" indent="0" algn="ctr">
                        <a:buFont typeface="Wingdings" charset="0"/>
                        <a:buNone/>
                      </a:pPr>
                      <a:r>
                        <a:rPr kumimoji="1" lang="en-US" altLang="ja-JP" sz="1200" b="1" i="0" baseline="0" dirty="0" smtClean="0">
                          <a:latin typeface="Arial"/>
                          <a:cs typeface="Arial"/>
                        </a:rPr>
                        <a:t>100% reversible</a:t>
                      </a:r>
                      <a:endParaRPr kumimoji="1" lang="ja-JP" altLang="en-US" sz="1200" b="1" i="0" dirty="0">
                        <a:latin typeface="Arial"/>
                        <a:cs typeface="Arial"/>
                      </a:endParaRPr>
                    </a:p>
                  </a:txBody>
                  <a:tcPr anchor="ctr">
                    <a:lnL>
                      <a:noFill/>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Rigid</a:t>
                      </a:r>
                      <a:endParaRPr kumimoji="1" lang="ja-JP" altLang="en-US" sz="1200" b="1" i="0" dirty="0">
                        <a:latin typeface="Arial"/>
                        <a:cs typeface="Arial"/>
                      </a:endParaRP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Rigid</a:t>
                      </a:r>
                      <a:endParaRPr kumimoji="1" lang="ja-JP" altLang="en-US" sz="1200" b="1" i="0" dirty="0">
                        <a:latin typeface="Arial"/>
                        <a:cs typeface="Arial"/>
                      </a:endParaRP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74320">
                <a:tc>
                  <a:txBody>
                    <a:bodyPr/>
                    <a:lstStyle/>
                    <a:p>
                      <a:pPr algn="ctr"/>
                      <a:r>
                        <a:rPr kumimoji="1" lang="en-US" altLang="ja-JP" sz="1200" b="1" i="0" dirty="0" smtClean="0">
                          <a:latin typeface="Arial"/>
                          <a:cs typeface="Arial"/>
                        </a:rPr>
                        <a:t>Characteristics</a:t>
                      </a:r>
                      <a:endParaRPr kumimoji="1" lang="ja-JP" altLang="en-US" sz="1200" b="1" i="0" dirty="0">
                        <a:latin typeface="Arial"/>
                        <a:cs typeface="Arial"/>
                      </a:endParaRPr>
                    </a:p>
                  </a:txBody>
                  <a:tcPr anchor="ctr">
                    <a:lnL w="12700" cap="flat" cmpd="sng" algn="ctr">
                      <a:noFill/>
                      <a:prstDash val="solid"/>
                      <a:round/>
                      <a:headEnd type="none" w="med" len="med"/>
                      <a:tailEnd type="none" w="med" len="med"/>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No</a:t>
                      </a:r>
                      <a:r>
                        <a:rPr kumimoji="1" lang="en-US" altLang="ja-JP" sz="1200" b="1" i="0" baseline="0" dirty="0" smtClean="0">
                          <a:latin typeface="Arial"/>
                          <a:cs typeface="Arial"/>
                        </a:rPr>
                        <a:t> tear-off</a:t>
                      </a:r>
                    </a:p>
                    <a:p>
                      <a:pPr algn="ctr"/>
                      <a:r>
                        <a:rPr kumimoji="1" lang="en-US" altLang="ja-JP" sz="1200" b="1" i="0" baseline="0" dirty="0" smtClean="0">
                          <a:latin typeface="Arial"/>
                          <a:cs typeface="Arial"/>
                        </a:rPr>
                        <a:t>No strip</a:t>
                      </a:r>
                      <a:endParaRPr kumimoji="1" lang="ja-JP" altLang="en-US" sz="1200" b="1" i="0" dirty="0">
                        <a:latin typeface="Arial"/>
                        <a:cs typeface="Arial"/>
                      </a:endParaRPr>
                    </a:p>
                  </a:txBody>
                  <a:tcPr anchor="ctr">
                    <a:lnL>
                      <a:noFill/>
                    </a:lnL>
                    <a:lnR>
                      <a:noFill/>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Brittle</a:t>
                      </a:r>
                    </a:p>
                    <a:p>
                      <a:pPr algn="ctr"/>
                      <a:r>
                        <a:rPr kumimoji="1" lang="en-US" altLang="ja-JP" sz="1200" b="1" i="0" dirty="0" smtClean="0">
                          <a:latin typeface="Arial"/>
                          <a:cs typeface="Arial"/>
                        </a:rPr>
                        <a:t>Rupture</a:t>
                      </a:r>
                      <a:endParaRPr kumimoji="1" lang="ja-JP" altLang="en-US" sz="1200" b="1" i="0" dirty="0">
                        <a:latin typeface="Arial"/>
                        <a:cs typeface="Arial"/>
                      </a:endParaRP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Brittle</a:t>
                      </a:r>
                    </a:p>
                    <a:p>
                      <a:pPr algn="ctr"/>
                      <a:r>
                        <a:rPr kumimoji="1" lang="en-US" altLang="ja-JP" sz="1200" b="1" i="0" dirty="0" smtClean="0">
                          <a:latin typeface="Arial"/>
                          <a:cs typeface="Arial"/>
                        </a:rPr>
                        <a:t>Rupture</a:t>
                      </a:r>
                      <a:endParaRPr kumimoji="1" lang="ja-JP" altLang="en-US" sz="1200" b="1" i="0" dirty="0">
                        <a:latin typeface="Arial"/>
                        <a:cs typeface="Arial"/>
                      </a:endParaRP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96240">
                <a:tc>
                  <a:txBody>
                    <a:bodyPr/>
                    <a:lstStyle/>
                    <a:p>
                      <a:pPr algn="ctr"/>
                      <a:r>
                        <a:rPr kumimoji="1" lang="en-US" altLang="ja-JP" sz="1200" b="1" i="0" dirty="0" smtClean="0">
                          <a:latin typeface="Arial"/>
                          <a:cs typeface="Arial"/>
                        </a:rPr>
                        <a:t>Electrical</a:t>
                      </a:r>
                      <a:r>
                        <a:rPr kumimoji="1" lang="en-US" altLang="ja-JP" sz="1200" b="1" i="0" baseline="0" dirty="0" smtClean="0">
                          <a:latin typeface="Arial"/>
                          <a:cs typeface="Arial"/>
                        </a:rPr>
                        <a:t> conductivity</a:t>
                      </a:r>
                      <a:endParaRPr kumimoji="1" lang="ja-JP" altLang="en-US" sz="1200" b="1" i="0" dirty="0">
                        <a:latin typeface="Arial"/>
                        <a:cs typeface="Arial"/>
                      </a:endParaRPr>
                    </a:p>
                  </a:txBody>
                  <a:tcPr anchor="ctr">
                    <a:lnL w="12700" cap="flat" cmpd="sng" algn="ctr">
                      <a:noFill/>
                      <a:prstDash val="solid"/>
                      <a:round/>
                      <a:headEnd type="none" w="med" len="med"/>
                      <a:tailEnd type="none" w="med" len="med"/>
                    </a:lnL>
                    <a:lnR>
                      <a:noFill/>
                    </a:lnR>
                    <a:lnT w="9525" cap="flat" cmpd="sng" algn="ctr">
                      <a:no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Conditional</a:t>
                      </a:r>
                      <a:endParaRPr kumimoji="1" lang="ja-JP" altLang="en-US" sz="1200" b="1" i="0" dirty="0">
                        <a:latin typeface="Arial"/>
                        <a:cs typeface="Arial"/>
                      </a:endParaRPr>
                    </a:p>
                  </a:txBody>
                  <a:tcPr anchor="ctr">
                    <a:lnL>
                      <a:noFill/>
                    </a:lnL>
                    <a:lnR>
                      <a:noFill/>
                    </a:lnR>
                    <a:lnT w="9525" cap="flat" cmpd="sng" algn="ctr">
                      <a:no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No</a:t>
                      </a:r>
                      <a:endParaRPr kumimoji="1" lang="ja-JP" altLang="en-US" sz="1200" b="1" i="0" dirty="0">
                        <a:latin typeface="Arial"/>
                        <a:cs typeface="Arial"/>
                      </a:endParaRP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kumimoji="1" lang="en-US" altLang="ja-JP" sz="1200" b="1" i="0" dirty="0" smtClean="0">
                          <a:latin typeface="Arial"/>
                          <a:cs typeface="Arial"/>
                        </a:rPr>
                        <a:t>No</a:t>
                      </a:r>
                      <a:endParaRPr kumimoji="1" lang="ja-JP" altLang="en-US" sz="1200" b="1" i="0" dirty="0">
                        <a:latin typeface="Arial"/>
                        <a:cs typeface="Arial"/>
                      </a:endParaRPr>
                    </a:p>
                  </a:txBody>
                  <a:tcPr anchor="ctr">
                    <a:lnL>
                      <a:noFill/>
                    </a:lnL>
                    <a:lnR w="12700" cap="flat" cmpd="sng" algn="ctr">
                      <a:noFill/>
                      <a:prstDash val="solid"/>
                      <a:round/>
                      <a:headEnd type="none" w="med" len="med"/>
                      <a:tailEnd type="none" w="med" len="med"/>
                    </a:lnR>
                    <a:lnT w="9525" cap="flat" cmpd="sng" algn="ctr">
                      <a:noFill/>
                      <a:prstDash val="soli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6" name="テキスト ボックス 5"/>
          <p:cNvSpPr txBox="1"/>
          <p:nvPr/>
        </p:nvSpPr>
        <p:spPr>
          <a:xfrm>
            <a:off x="4526581" y="3709121"/>
            <a:ext cx="3441819" cy="1015663"/>
          </a:xfrm>
          <a:prstGeom prst="rect">
            <a:avLst/>
          </a:prstGeom>
          <a:noFill/>
        </p:spPr>
        <p:txBody>
          <a:bodyPr wrap="square" rtlCol="0">
            <a:spAutoFit/>
          </a:bodyPr>
          <a:lstStyle/>
          <a:p>
            <a:pPr algn="just"/>
            <a:r>
              <a:rPr kumimoji="1" lang="en-US" altLang="ja-JP" sz="1000" b="1" u="none" dirty="0" smtClean="0">
                <a:latin typeface="Arial"/>
                <a:cs typeface="Arial"/>
              </a:rPr>
              <a:t>Fig.1 A sample of CFGP. </a:t>
            </a:r>
            <a:r>
              <a:rPr lang="en-US" altLang="ja-JP" sz="1000" b="1" u="none" dirty="0" smtClean="0">
                <a:latin typeface="Arial"/>
                <a:cs typeface="Arial"/>
              </a:rPr>
              <a:t>Double layers of CF clothes were pressed to be form </a:t>
            </a:r>
            <a:r>
              <a:rPr kumimoji="1" lang="en-US" altLang="ja-JP" sz="1000" b="1" u="none" dirty="0" smtClean="0">
                <a:latin typeface="Arial"/>
                <a:cs typeface="Arial"/>
              </a:rPr>
              <a:t>(Manufactured by </a:t>
            </a:r>
            <a:r>
              <a:rPr lang="en-US" altLang="ja-JP" sz="1000" b="1" u="none" dirty="0" smtClean="0">
                <a:latin typeface="Arial"/>
                <a:cs typeface="Arial"/>
              </a:rPr>
              <a:t>Wing Co. Ltd., Saitama, Japan). A) A upholstery part, B) Behind of A; It is evident that the press work simply forms the shape from the mold. C) An enlarged picture of the 3D sharp edge. D) Another 3D sharp edge.</a:t>
            </a:r>
            <a:endParaRPr kumimoji="1" lang="en-US" altLang="ja-JP" sz="1000" b="1" u="none" dirty="0" smtClean="0">
              <a:latin typeface="Arial"/>
              <a:cs typeface="Arial"/>
            </a:endParaRPr>
          </a:p>
        </p:txBody>
      </p:sp>
      <p:pic>
        <p:nvPicPr>
          <p:cNvPr id="7" name="図 6" descr="IMG_07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23188" y="3515259"/>
            <a:ext cx="1625600" cy="1219200"/>
          </a:xfrm>
          <a:prstGeom prst="rect">
            <a:avLst/>
          </a:prstGeom>
        </p:spPr>
      </p:pic>
      <p:pic>
        <p:nvPicPr>
          <p:cNvPr id="8" name="図 7" descr="IMG_079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036" y="3515260"/>
            <a:ext cx="1634971" cy="1226228"/>
          </a:xfrm>
          <a:prstGeom prst="rect">
            <a:avLst/>
          </a:prstGeom>
        </p:spPr>
      </p:pic>
      <p:pic>
        <p:nvPicPr>
          <p:cNvPr id="9" name="図 8" descr="IMG_079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188" y="4850275"/>
            <a:ext cx="1625600" cy="1219200"/>
          </a:xfrm>
          <a:prstGeom prst="rect">
            <a:avLst/>
          </a:prstGeom>
        </p:spPr>
      </p:pic>
      <p:pic>
        <p:nvPicPr>
          <p:cNvPr id="10" name="図 9" descr="IMG_080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0036" y="4850275"/>
            <a:ext cx="1634971" cy="1226228"/>
          </a:xfrm>
          <a:prstGeom prst="rect">
            <a:avLst/>
          </a:prstGeom>
        </p:spPr>
      </p:pic>
      <p:sp>
        <p:nvSpPr>
          <p:cNvPr id="11" name="テキスト ボックス 10"/>
          <p:cNvSpPr txBox="1"/>
          <p:nvPr/>
        </p:nvSpPr>
        <p:spPr>
          <a:xfrm>
            <a:off x="2240165" y="4447785"/>
            <a:ext cx="308623" cy="276999"/>
          </a:xfrm>
          <a:prstGeom prst="rect">
            <a:avLst/>
          </a:prstGeom>
          <a:noFill/>
        </p:spPr>
        <p:txBody>
          <a:bodyPr wrap="none" rtlCol="0">
            <a:spAutoFit/>
          </a:bodyPr>
          <a:lstStyle/>
          <a:p>
            <a:pPr algn="ctr"/>
            <a:r>
              <a:rPr kumimoji="1" lang="en-US" altLang="ja-JP" sz="1200" b="1" dirty="0" smtClean="0">
                <a:solidFill>
                  <a:srgbClr val="FFFFFF"/>
                </a:solidFill>
                <a:latin typeface="Arial"/>
                <a:cs typeface="Arial"/>
              </a:rPr>
              <a:t>A</a:t>
            </a:r>
            <a:endParaRPr kumimoji="1" lang="ja-JP" altLang="en-US" sz="1200" b="1" dirty="0">
              <a:solidFill>
                <a:srgbClr val="FFFFFF"/>
              </a:solidFill>
              <a:latin typeface="Arial"/>
              <a:cs typeface="Arial"/>
            </a:endParaRPr>
          </a:p>
        </p:txBody>
      </p:sp>
      <p:sp>
        <p:nvSpPr>
          <p:cNvPr id="12" name="テキスト ボックス 11"/>
          <p:cNvSpPr txBox="1"/>
          <p:nvPr/>
        </p:nvSpPr>
        <p:spPr>
          <a:xfrm>
            <a:off x="2736448" y="4449389"/>
            <a:ext cx="295799" cy="276999"/>
          </a:xfrm>
          <a:prstGeom prst="rect">
            <a:avLst/>
          </a:prstGeom>
          <a:noFill/>
        </p:spPr>
        <p:txBody>
          <a:bodyPr wrap="none" rtlCol="0">
            <a:spAutoFit/>
          </a:bodyPr>
          <a:lstStyle/>
          <a:p>
            <a:pPr algn="ctr"/>
            <a:r>
              <a:rPr lang="en-US" altLang="ja-JP" sz="1200" b="1" dirty="0">
                <a:solidFill>
                  <a:srgbClr val="FFFFFF"/>
                </a:solidFill>
                <a:latin typeface="Arial"/>
                <a:cs typeface="Arial"/>
              </a:rPr>
              <a:t>B</a:t>
            </a:r>
            <a:endParaRPr kumimoji="1" lang="ja-JP" altLang="en-US" sz="1200" b="1" dirty="0">
              <a:solidFill>
                <a:srgbClr val="FFFFFF"/>
              </a:solidFill>
              <a:latin typeface="Arial"/>
              <a:cs typeface="Arial"/>
            </a:endParaRPr>
          </a:p>
        </p:txBody>
      </p:sp>
      <p:sp>
        <p:nvSpPr>
          <p:cNvPr id="13" name="テキスト ボックス 12"/>
          <p:cNvSpPr txBox="1"/>
          <p:nvPr/>
        </p:nvSpPr>
        <p:spPr>
          <a:xfrm>
            <a:off x="2246577" y="5792476"/>
            <a:ext cx="295799" cy="276999"/>
          </a:xfrm>
          <a:prstGeom prst="rect">
            <a:avLst/>
          </a:prstGeom>
          <a:noFill/>
        </p:spPr>
        <p:txBody>
          <a:bodyPr wrap="none" rtlCol="0">
            <a:spAutoFit/>
          </a:bodyPr>
          <a:lstStyle/>
          <a:p>
            <a:pPr algn="ctr"/>
            <a:r>
              <a:rPr lang="en-US" altLang="ja-JP" sz="1200" b="1" dirty="0">
                <a:solidFill>
                  <a:srgbClr val="FFFFFF"/>
                </a:solidFill>
                <a:latin typeface="Arial"/>
                <a:cs typeface="Arial"/>
              </a:rPr>
              <a:t>C</a:t>
            </a:r>
            <a:endParaRPr kumimoji="1" lang="ja-JP" altLang="en-US" sz="1200" b="1" dirty="0">
              <a:solidFill>
                <a:srgbClr val="FFFFFF"/>
              </a:solidFill>
              <a:latin typeface="Arial"/>
              <a:cs typeface="Arial"/>
            </a:endParaRPr>
          </a:p>
        </p:txBody>
      </p:sp>
      <p:sp>
        <p:nvSpPr>
          <p:cNvPr id="14" name="テキスト ボックス 13"/>
          <p:cNvSpPr txBox="1"/>
          <p:nvPr/>
        </p:nvSpPr>
        <p:spPr>
          <a:xfrm>
            <a:off x="2742860" y="5792476"/>
            <a:ext cx="295799" cy="276999"/>
          </a:xfrm>
          <a:prstGeom prst="rect">
            <a:avLst/>
          </a:prstGeom>
          <a:noFill/>
        </p:spPr>
        <p:txBody>
          <a:bodyPr wrap="none" rtlCol="0">
            <a:spAutoFit/>
          </a:bodyPr>
          <a:lstStyle/>
          <a:p>
            <a:pPr algn="ctr"/>
            <a:r>
              <a:rPr lang="en-US" altLang="ja-JP" sz="1200" b="1" dirty="0">
                <a:solidFill>
                  <a:srgbClr val="FFFFFF"/>
                </a:solidFill>
                <a:latin typeface="Arial"/>
                <a:cs typeface="Arial"/>
              </a:rPr>
              <a:t>D</a:t>
            </a:r>
            <a:endParaRPr kumimoji="1" lang="ja-JP" altLang="en-US" sz="1200" b="1" dirty="0">
              <a:solidFill>
                <a:srgbClr val="FFFFFF"/>
              </a:solidFill>
              <a:latin typeface="Arial"/>
              <a:cs typeface="Arial"/>
            </a:endParaRPr>
          </a:p>
        </p:txBody>
      </p:sp>
    </p:spTree>
    <p:extLst>
      <p:ext uri="{BB962C8B-B14F-4D97-AF65-F5344CB8AC3E}">
        <p14:creationId xmlns:p14="http://schemas.microsoft.com/office/powerpoint/2010/main" val="3639310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829"/>
            <a:ext cx="8229600" cy="648838"/>
          </a:xfrm>
        </p:spPr>
        <p:txBody>
          <a:bodyPr>
            <a:normAutofit/>
          </a:bodyPr>
          <a:lstStyle/>
          <a:p>
            <a:r>
              <a:rPr lang="en-US" altLang="ja-JP" dirty="0" smtClean="0"/>
              <a:t>Copper Electric-Plated CNT Yarn</a:t>
            </a:r>
            <a:endParaRPr kumimoji="1" lang="ja-JP" altLang="en-US" baseline="30000" dirty="0"/>
          </a:p>
        </p:txBody>
      </p:sp>
      <p:sp>
        <p:nvSpPr>
          <p:cNvPr id="3" name="フッター プレースホルダー 2"/>
          <p:cNvSpPr>
            <a:spLocks noGrp="1"/>
          </p:cNvSpPr>
          <p:nvPr>
            <p:ph type="ftr" sz="quarter" idx="11"/>
          </p:nvPr>
        </p:nvSpPr>
        <p:spPr/>
        <p:txBody>
          <a:bodyPr/>
          <a:lstStyle/>
          <a:p>
            <a:r>
              <a:rPr kumimoji="1" lang="en-US" altLang="ja-JP" dirty="0" smtClean="0"/>
              <a:t>Confidential</a:t>
            </a:r>
            <a:endParaRPr kumimoji="1" lang="ja-JP" altLang="en-US"/>
          </a:p>
        </p:txBody>
      </p:sp>
      <p:sp>
        <p:nvSpPr>
          <p:cNvPr id="4" name="スライド番号プレースホルダー 3"/>
          <p:cNvSpPr>
            <a:spLocks noGrp="1"/>
          </p:cNvSpPr>
          <p:nvPr>
            <p:ph type="sldNum" sz="quarter" idx="12"/>
          </p:nvPr>
        </p:nvSpPr>
        <p:spPr/>
        <p:txBody>
          <a:bodyPr/>
          <a:lstStyle/>
          <a:p>
            <a:fld id="{555FFBAC-CD5B-6547-B904-93FB9741B567}" type="slidenum">
              <a:rPr kumimoji="1" lang="ja-JP" altLang="en-US" smtClean="0"/>
              <a:t>34</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1900406729"/>
              </p:ext>
            </p:extLst>
          </p:nvPr>
        </p:nvGraphicFramePr>
        <p:xfrm>
          <a:off x="31749" y="781201"/>
          <a:ext cx="9052722" cy="1909207"/>
        </p:xfrm>
        <a:graphic>
          <a:graphicData uri="http://schemas.openxmlformats.org/drawingml/2006/table">
            <a:tbl>
              <a:tblPr firstRow="1" bandRow="1">
                <a:tableStyleId>{5940675A-B579-460E-94D1-54222C63F5DA}</a:tableStyleId>
              </a:tblPr>
              <a:tblGrid>
                <a:gridCol w="2137611"/>
                <a:gridCol w="3289641"/>
                <a:gridCol w="3625470"/>
              </a:tblGrid>
              <a:tr h="430927">
                <a:tc>
                  <a:txBody>
                    <a:bodyPr/>
                    <a:lstStyle/>
                    <a:p>
                      <a:pPr algn="ctr"/>
                      <a:r>
                        <a:rPr kumimoji="1" lang="en-US" altLang="ja-JP" sz="1400" b="1" i="0" dirty="0" smtClean="0">
                          <a:latin typeface="Arial"/>
                          <a:cs typeface="Arial"/>
                        </a:rPr>
                        <a:t>Objectives</a:t>
                      </a:r>
                      <a:endParaRPr kumimoji="1" lang="ja-JP" altLang="en-US" sz="1400" b="1" i="0" dirty="0">
                        <a:latin typeface="Arial"/>
                        <a:cs typeface="Arial"/>
                      </a:endParaRPr>
                    </a:p>
                  </a:txBody>
                  <a:tcPr/>
                </a:tc>
                <a:tc>
                  <a:txBody>
                    <a:bodyPr/>
                    <a:lstStyle/>
                    <a:p>
                      <a:pPr algn="ctr"/>
                      <a:r>
                        <a:rPr kumimoji="1" lang="en-US" altLang="ja-JP" sz="1400" b="1" i="0" dirty="0" smtClean="0">
                          <a:latin typeface="Arial"/>
                          <a:cs typeface="Arial"/>
                        </a:rPr>
                        <a:t>Technology</a:t>
                      </a:r>
                      <a:endParaRPr kumimoji="1" lang="ja-JP" altLang="en-US" sz="1400" b="1" i="0" dirty="0">
                        <a:latin typeface="Arial"/>
                        <a:cs typeface="Arial"/>
                      </a:endParaRPr>
                    </a:p>
                  </a:txBody>
                  <a:tcPr/>
                </a:tc>
                <a:tc>
                  <a:txBody>
                    <a:bodyPr/>
                    <a:lstStyle/>
                    <a:p>
                      <a:pPr algn="ctr"/>
                      <a:r>
                        <a:rPr kumimoji="1" lang="en-US" altLang="ja-JP" sz="1400" b="1" i="0" dirty="0" smtClean="0">
                          <a:latin typeface="Arial"/>
                          <a:cs typeface="Arial"/>
                        </a:rPr>
                        <a:t>Present Positions</a:t>
                      </a:r>
                      <a:endParaRPr kumimoji="1" lang="ja-JP" altLang="en-US" sz="1400" b="1" i="0" dirty="0">
                        <a:latin typeface="Arial"/>
                        <a:cs typeface="Arial"/>
                      </a:endParaRPr>
                    </a:p>
                  </a:txBody>
                  <a:tcPr/>
                </a:tc>
              </a:tr>
              <a:tr h="1168043">
                <a:tc>
                  <a:txBody>
                    <a:bodyPr/>
                    <a:lstStyle/>
                    <a:p>
                      <a:pPr marL="126000" indent="-126000">
                        <a:lnSpc>
                          <a:spcPct val="120000"/>
                        </a:lnSpc>
                        <a:buFont typeface="+mj-lt"/>
                        <a:buAutoNum type="arabicPeriod"/>
                      </a:pPr>
                      <a:r>
                        <a:rPr kumimoji="1" lang="en-US" altLang="ja-JP" sz="1400" b="1" i="0" dirty="0" smtClean="0">
                          <a:latin typeface="Arial"/>
                          <a:cs typeface="Arial"/>
                        </a:rPr>
                        <a:t>The world first electric cable with CNT yarn</a:t>
                      </a:r>
                    </a:p>
                    <a:p>
                      <a:pPr marL="126000" indent="-126000">
                        <a:lnSpc>
                          <a:spcPct val="120000"/>
                        </a:lnSpc>
                        <a:buFont typeface="+mj-lt"/>
                        <a:buAutoNum type="arabicPeriod"/>
                      </a:pPr>
                      <a:r>
                        <a:rPr kumimoji="1" lang="en-US" altLang="ja-JP" sz="1400" b="1" i="0" baseline="0" dirty="0" smtClean="0">
                          <a:latin typeface="Arial"/>
                          <a:cs typeface="Arial"/>
                        </a:rPr>
                        <a:t> Electric-plated</a:t>
                      </a:r>
                      <a:endParaRPr kumimoji="1" lang="en-US" altLang="ja-JP" sz="1400" b="1" i="0" dirty="0" smtClean="0">
                        <a:latin typeface="Arial"/>
                        <a:cs typeface="Arial"/>
                      </a:endParaRPr>
                    </a:p>
                    <a:p>
                      <a:pPr marL="126000" indent="-126000">
                        <a:lnSpc>
                          <a:spcPct val="120000"/>
                        </a:lnSpc>
                        <a:buFont typeface="+mj-lt"/>
                        <a:buAutoNum type="arabicPeriod"/>
                      </a:pPr>
                      <a:r>
                        <a:rPr kumimoji="1" lang="en-US" altLang="ja-JP" sz="1400" b="1" i="0" baseline="0" dirty="0" smtClean="0">
                          <a:latin typeface="Arial"/>
                          <a:cs typeface="Arial"/>
                        </a:rPr>
                        <a:t> Industrial</a:t>
                      </a:r>
                      <a:endParaRPr kumimoji="1" lang="en-US" altLang="ja-JP" sz="1400" b="1" i="0" dirty="0" smtClean="0">
                        <a:latin typeface="Arial"/>
                        <a:cs typeface="Arial"/>
                      </a:endParaRPr>
                    </a:p>
                  </a:txBody>
                  <a:tcPr/>
                </a:tc>
                <a:tc>
                  <a:txBody>
                    <a:bodyPr/>
                    <a:lstStyle/>
                    <a:p>
                      <a:pPr marL="285750" indent="-285750">
                        <a:lnSpc>
                          <a:spcPct val="110000"/>
                        </a:lnSpc>
                        <a:buFont typeface="Wingdings" charset="2"/>
                        <a:buChar char="ü"/>
                      </a:pPr>
                      <a:r>
                        <a:rPr kumimoji="1" lang="en-US" altLang="ja-JP" sz="1400" b="1" i="0" dirty="0" smtClean="0">
                          <a:latin typeface="Arial"/>
                          <a:cs typeface="Arial"/>
                        </a:rPr>
                        <a:t>Dry Vertically-aligned</a:t>
                      </a:r>
                      <a:r>
                        <a:rPr kumimoji="1" lang="en-US" altLang="ja-JP" sz="1400" b="1" i="0" baseline="0" dirty="0" smtClean="0">
                          <a:latin typeface="Arial"/>
                          <a:cs typeface="Arial"/>
                        </a:rPr>
                        <a:t> DWCNTs</a:t>
                      </a:r>
                      <a:endParaRPr kumimoji="1" lang="en-US" altLang="ja-JP" sz="1400" b="1" i="0" dirty="0" smtClean="0">
                        <a:latin typeface="Arial"/>
                        <a:cs typeface="Arial"/>
                      </a:endParaRPr>
                    </a:p>
                    <a:p>
                      <a:pPr marL="285750" indent="-285750">
                        <a:lnSpc>
                          <a:spcPct val="110000"/>
                        </a:lnSpc>
                        <a:buFont typeface="Wingdings" charset="2"/>
                        <a:buChar char="ü"/>
                      </a:pPr>
                      <a:r>
                        <a:rPr kumimoji="1" lang="en-US" altLang="ja-JP" sz="1400" b="1" i="0" dirty="0" smtClean="0">
                          <a:latin typeface="Arial"/>
                          <a:cs typeface="Arial"/>
                        </a:rPr>
                        <a:t>Homogeneous size distribution</a:t>
                      </a:r>
                    </a:p>
                    <a:p>
                      <a:pPr marL="285750" indent="-285750">
                        <a:lnSpc>
                          <a:spcPct val="110000"/>
                        </a:lnSpc>
                        <a:buFont typeface="Wingdings" charset="2"/>
                        <a:buChar char="ü"/>
                      </a:pPr>
                      <a:r>
                        <a:rPr kumimoji="1" lang="en-US" altLang="ja-JP" sz="1400" b="1" i="0" dirty="0" smtClean="0">
                          <a:latin typeface="Arial"/>
                          <a:cs typeface="Arial"/>
                        </a:rPr>
                        <a:t>Direct spinning (Primary Yarn)</a:t>
                      </a:r>
                    </a:p>
                    <a:p>
                      <a:pPr marL="285750" indent="-285750">
                        <a:lnSpc>
                          <a:spcPct val="110000"/>
                        </a:lnSpc>
                        <a:buFont typeface="Wingdings" charset="2"/>
                        <a:buChar char="ü"/>
                      </a:pPr>
                      <a:r>
                        <a:rPr kumimoji="1" lang="en-US" altLang="ja-JP" sz="1400" b="1" i="0" dirty="0" smtClean="0">
                          <a:latin typeface="Arial"/>
                          <a:cs typeface="Arial"/>
                        </a:rPr>
                        <a:t>Standard electric-plated</a:t>
                      </a:r>
                      <a:r>
                        <a:rPr kumimoji="1" lang="en-US" altLang="ja-JP" sz="1400" b="1" i="0" baseline="0" dirty="0" smtClean="0">
                          <a:latin typeface="Arial"/>
                          <a:cs typeface="Arial"/>
                        </a:rPr>
                        <a:t> processing</a:t>
                      </a:r>
                      <a:endParaRPr kumimoji="1" lang="en-US" altLang="ja-JP" sz="1400" b="1" i="0" dirty="0" smtClean="0">
                        <a:latin typeface="Arial"/>
                        <a:cs typeface="Arial"/>
                      </a:endParaRPr>
                    </a:p>
                    <a:p>
                      <a:pPr marL="285750" indent="-285750">
                        <a:buFont typeface="Wingdings" charset="2"/>
                        <a:buChar char="ü"/>
                      </a:pPr>
                      <a:endParaRPr kumimoji="1" lang="ja-JP" altLang="en-US" sz="1400" b="1" i="0" dirty="0">
                        <a:latin typeface="Arial"/>
                        <a:cs typeface="Arial"/>
                      </a:endParaRPr>
                    </a:p>
                  </a:txBody>
                  <a:tcPr/>
                </a:tc>
                <a:tc>
                  <a:txBody>
                    <a:bodyPr/>
                    <a:lstStyle/>
                    <a:p>
                      <a:pPr marL="285750" indent="-285750">
                        <a:buFont typeface="Wingdings" charset="2"/>
                        <a:buChar char="ü"/>
                      </a:pPr>
                      <a:r>
                        <a:rPr kumimoji="1" lang="en-US" altLang="ja-JP" sz="1400" b="1" i="0" dirty="0" smtClean="0">
                          <a:solidFill>
                            <a:srgbClr val="FF0000"/>
                          </a:solidFill>
                          <a:latin typeface="Arial"/>
                          <a:cs typeface="Arial"/>
                        </a:rPr>
                        <a:t>Copper plated yarn</a:t>
                      </a:r>
                      <a:endParaRPr kumimoji="1" lang="en-US" altLang="ja-JP" sz="1400" b="1" i="0" dirty="0" smtClean="0">
                        <a:latin typeface="Arial"/>
                        <a:cs typeface="Arial"/>
                      </a:endParaRPr>
                    </a:p>
                    <a:p>
                      <a:pPr marL="285750" indent="-285750">
                        <a:buFont typeface="Wingdings" charset="2"/>
                        <a:buChar char="ü"/>
                      </a:pPr>
                      <a:r>
                        <a:rPr kumimoji="1" lang="en-US" altLang="ja-JP" sz="1400" b="1" i="0" dirty="0" smtClean="0">
                          <a:latin typeface="Arial"/>
                          <a:cs typeface="Arial"/>
                        </a:rPr>
                        <a:t>Physical property is similar to the metal wire</a:t>
                      </a:r>
                    </a:p>
                    <a:p>
                      <a:pPr marL="285750" indent="-285750">
                        <a:buFont typeface="Wingdings" charset="2"/>
                        <a:buChar char="ü"/>
                      </a:pPr>
                      <a:r>
                        <a:rPr kumimoji="1" lang="en-US" altLang="ja-JP" sz="1400" b="1" i="0" dirty="0" smtClean="0">
                          <a:latin typeface="Arial"/>
                          <a:cs typeface="Arial"/>
                        </a:rPr>
                        <a:t>Preparing shield mesh from the copper plated CNT yarn</a:t>
                      </a:r>
                    </a:p>
                  </a:txBody>
                  <a:tcPr/>
                </a:tc>
              </a:tr>
            </a:tbl>
          </a:graphicData>
        </a:graphic>
      </p:graphicFrame>
      <p:pic>
        <p:nvPicPr>
          <p:cNvPr id="6" name="図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4200" y="3358756"/>
            <a:ext cx="5121075" cy="1091012"/>
          </a:xfrm>
          <a:prstGeom prst="rect">
            <a:avLst/>
          </a:prstGeom>
          <a:effectLst>
            <a:softEdge rad="101600"/>
          </a:effectLst>
        </p:spPr>
      </p:pic>
      <p:pic>
        <p:nvPicPr>
          <p:cNvPr id="7" name="図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01271" y="3358755"/>
            <a:ext cx="1369061" cy="1091013"/>
          </a:xfrm>
          <a:prstGeom prst="rect">
            <a:avLst/>
          </a:prstGeom>
          <a:effectLst>
            <a:softEdge rad="63500"/>
          </a:effectLst>
        </p:spPr>
      </p:pic>
      <p:cxnSp>
        <p:nvCxnSpPr>
          <p:cNvPr id="8" name="直線矢印コネクタ 7"/>
          <p:cNvCxnSpPr/>
          <p:nvPr/>
        </p:nvCxnSpPr>
        <p:spPr>
          <a:xfrm flipH="1">
            <a:off x="6458412" y="3443928"/>
            <a:ext cx="10160" cy="342872"/>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6448252" y="4104328"/>
            <a:ext cx="0" cy="34544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6539692" y="3464248"/>
            <a:ext cx="779505" cy="276999"/>
          </a:xfrm>
          <a:prstGeom prst="rect">
            <a:avLst/>
          </a:prstGeom>
          <a:noFill/>
        </p:spPr>
        <p:txBody>
          <a:bodyPr wrap="none" rtlCol="0">
            <a:spAutoFit/>
          </a:bodyPr>
          <a:lstStyle/>
          <a:p>
            <a:r>
              <a:rPr kumimoji="1" lang="en-US" altLang="ja-JP" sz="1200" u="none" dirty="0" smtClean="0">
                <a:solidFill>
                  <a:srgbClr val="FFFF00"/>
                </a:solidFill>
                <a:latin typeface="Arial"/>
                <a:cs typeface="Arial"/>
              </a:rPr>
              <a:t>46 µm</a:t>
            </a:r>
            <a:r>
              <a:rPr kumimoji="1" lang="en-US" altLang="ja-JP" sz="1200" i="1" u="none" dirty="0" smtClean="0">
                <a:solidFill>
                  <a:srgbClr val="FFFF00"/>
                </a:solidFill>
                <a:latin typeface="Arial"/>
                <a:cs typeface="Arial"/>
              </a:rPr>
              <a:t>Φ</a:t>
            </a:r>
            <a:endParaRPr kumimoji="1" lang="ja-JP" altLang="en-US" sz="1200" i="1" u="none" dirty="0">
              <a:solidFill>
                <a:srgbClr val="FFFF00"/>
              </a:solidFill>
              <a:latin typeface="Arial"/>
              <a:cs typeface="Arial"/>
            </a:endParaRPr>
          </a:p>
        </p:txBody>
      </p:sp>
      <p:cxnSp>
        <p:nvCxnSpPr>
          <p:cNvPr id="11" name="直線矢印コネクタ 10"/>
          <p:cNvCxnSpPr/>
          <p:nvPr/>
        </p:nvCxnSpPr>
        <p:spPr>
          <a:xfrm>
            <a:off x="2089613" y="3132708"/>
            <a:ext cx="1" cy="48469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1926443" y="2855709"/>
            <a:ext cx="2036084" cy="276999"/>
          </a:xfrm>
          <a:prstGeom prst="rect">
            <a:avLst/>
          </a:prstGeom>
          <a:noFill/>
        </p:spPr>
        <p:txBody>
          <a:bodyPr wrap="none" rtlCol="0">
            <a:spAutoFit/>
          </a:bodyPr>
          <a:lstStyle/>
          <a:p>
            <a:r>
              <a:rPr lang="en-US" altLang="ja-JP" sz="1200" b="1" u="none" dirty="0">
                <a:latin typeface="Arial"/>
                <a:cs typeface="Arial"/>
              </a:rPr>
              <a:t>8</a:t>
            </a:r>
            <a:r>
              <a:rPr kumimoji="1" lang="en-US" altLang="ja-JP" sz="1200" b="1" u="none" dirty="0" smtClean="0">
                <a:latin typeface="Arial"/>
                <a:cs typeface="Arial"/>
              </a:rPr>
              <a:t> µm thick Plated copper</a:t>
            </a:r>
            <a:endParaRPr kumimoji="1" lang="ja-JP" altLang="en-US" sz="1200" b="1" i="1" u="none" dirty="0">
              <a:latin typeface="Arial"/>
              <a:cs typeface="Arial"/>
            </a:endParaRPr>
          </a:p>
        </p:txBody>
      </p:sp>
      <p:sp>
        <p:nvSpPr>
          <p:cNvPr id="13" name="テキスト ボックス 12"/>
          <p:cNvSpPr txBox="1"/>
          <p:nvPr/>
        </p:nvSpPr>
        <p:spPr>
          <a:xfrm>
            <a:off x="2178239" y="3112388"/>
            <a:ext cx="1512729" cy="276999"/>
          </a:xfrm>
          <a:prstGeom prst="rect">
            <a:avLst/>
          </a:prstGeom>
          <a:noFill/>
        </p:spPr>
        <p:txBody>
          <a:bodyPr wrap="none" rtlCol="0">
            <a:spAutoFit/>
          </a:bodyPr>
          <a:lstStyle/>
          <a:p>
            <a:r>
              <a:rPr lang="en-US" altLang="ja-JP" sz="1200" b="1" u="none" dirty="0" smtClean="0">
                <a:latin typeface="Arial"/>
                <a:cs typeface="Arial"/>
              </a:rPr>
              <a:t>35</a:t>
            </a:r>
            <a:r>
              <a:rPr kumimoji="1" lang="en-US" altLang="ja-JP" sz="1200" b="1" u="none" dirty="0" smtClean="0">
                <a:latin typeface="Arial"/>
                <a:cs typeface="Arial"/>
              </a:rPr>
              <a:t> µm</a:t>
            </a:r>
            <a:r>
              <a:rPr kumimoji="1" lang="en-US" altLang="ja-JP" sz="1200" b="1" i="1" u="none" dirty="0" smtClean="0">
                <a:latin typeface="Arial"/>
                <a:cs typeface="Arial"/>
              </a:rPr>
              <a:t>Φ</a:t>
            </a:r>
            <a:r>
              <a:rPr kumimoji="1" lang="en-US" altLang="ja-JP" sz="1200" b="1" u="none" dirty="0" smtClean="0">
                <a:latin typeface="Arial"/>
                <a:cs typeface="Arial"/>
              </a:rPr>
              <a:t> CNT yarn</a:t>
            </a:r>
            <a:endParaRPr kumimoji="1" lang="ja-JP" altLang="en-US" sz="1200" b="1" i="1" u="none" dirty="0">
              <a:latin typeface="Arial"/>
              <a:cs typeface="Arial"/>
            </a:endParaRPr>
          </a:p>
        </p:txBody>
      </p:sp>
      <p:sp>
        <p:nvSpPr>
          <p:cNvPr id="14" name="テキスト ボックス 13"/>
          <p:cNvSpPr txBox="1"/>
          <p:nvPr/>
        </p:nvSpPr>
        <p:spPr>
          <a:xfrm>
            <a:off x="1198658" y="4459928"/>
            <a:ext cx="1781911" cy="1858970"/>
          </a:xfrm>
          <a:prstGeom prst="rect">
            <a:avLst/>
          </a:prstGeom>
          <a:solidFill>
            <a:srgbClr val="FFFDC3"/>
          </a:solidFill>
        </p:spPr>
        <p:txBody>
          <a:bodyPr wrap="square" rtlCol="0">
            <a:spAutoFit/>
          </a:bodyPr>
          <a:lstStyle/>
          <a:p>
            <a:pPr>
              <a:lnSpc>
                <a:spcPct val="120000"/>
              </a:lnSpc>
            </a:pPr>
            <a:r>
              <a:rPr lang="en-US" altLang="ja-JP" sz="1200" u="none" dirty="0" smtClean="0">
                <a:latin typeface="Arial"/>
                <a:cs typeface="Arial"/>
              </a:rPr>
              <a:t>Figure 1. The cross section of Cu plated CNT yarn. The original shape of cross section is complete round but it is collapsed slightly due to the cutting. No exfoliation is observed.</a:t>
            </a:r>
          </a:p>
        </p:txBody>
      </p:sp>
      <p:sp>
        <p:nvSpPr>
          <p:cNvPr id="15" name="テキスト ボックス 14"/>
          <p:cNvSpPr txBox="1"/>
          <p:nvPr/>
        </p:nvSpPr>
        <p:spPr>
          <a:xfrm>
            <a:off x="3124199" y="4449768"/>
            <a:ext cx="5121075" cy="1858970"/>
          </a:xfrm>
          <a:prstGeom prst="rect">
            <a:avLst/>
          </a:prstGeom>
          <a:solidFill>
            <a:srgbClr val="D2FFD9"/>
          </a:solidFill>
        </p:spPr>
        <p:txBody>
          <a:bodyPr wrap="square" rtlCol="0">
            <a:spAutoFit/>
          </a:bodyPr>
          <a:lstStyle/>
          <a:p>
            <a:pPr>
              <a:lnSpc>
                <a:spcPct val="120000"/>
              </a:lnSpc>
            </a:pPr>
            <a:r>
              <a:rPr lang="en-US" altLang="ja-JP" sz="1200" u="none" dirty="0" smtClean="0">
                <a:latin typeface="Arial"/>
                <a:cs typeface="Arial"/>
              </a:rPr>
              <a:t>Figure </a:t>
            </a:r>
            <a:r>
              <a:rPr lang="en-US" altLang="ja-JP" sz="1200" u="none" dirty="0">
                <a:latin typeface="Arial"/>
                <a:cs typeface="Arial"/>
              </a:rPr>
              <a:t>2</a:t>
            </a:r>
            <a:r>
              <a:rPr lang="en-US" altLang="ja-JP" sz="1200" u="none" dirty="0" smtClean="0">
                <a:latin typeface="Arial"/>
                <a:cs typeface="Arial"/>
              </a:rPr>
              <a:t>. The copper electroplated CNT yarn without the normal surface treatment of the metal plated process. </a:t>
            </a:r>
          </a:p>
          <a:p>
            <a:pPr marL="171450" indent="-171450">
              <a:lnSpc>
                <a:spcPct val="120000"/>
              </a:lnSpc>
              <a:buFont typeface="Wingdings" charset="2"/>
              <a:buChar char="ü"/>
            </a:pPr>
            <a:r>
              <a:rPr lang="en-US" altLang="ja-JP" sz="1200" u="none" dirty="0" smtClean="0">
                <a:latin typeface="Arial"/>
                <a:cs typeface="Arial"/>
              </a:rPr>
              <a:t>Copper thickness : 6 ~ 8 µm</a:t>
            </a:r>
          </a:p>
          <a:p>
            <a:pPr marL="171450" indent="-171450">
              <a:lnSpc>
                <a:spcPct val="120000"/>
              </a:lnSpc>
              <a:buFont typeface="Wingdings" charset="2"/>
              <a:buChar char="ü"/>
            </a:pPr>
            <a:r>
              <a:rPr lang="en-US" altLang="ja-JP" sz="1200" u="none" dirty="0" smtClean="0">
                <a:latin typeface="Arial"/>
                <a:cs typeface="Arial"/>
              </a:rPr>
              <a:t>Conductivity:  24.4 Ω/m (cf. Annealed Cu </a:t>
            </a:r>
            <a:r>
              <a:rPr lang="en-US" altLang="ja-JP" sz="1200" u="none" dirty="0" smtClean="0">
                <a:solidFill>
                  <a:srgbClr val="000000"/>
                </a:solidFill>
                <a:latin typeface="Arial"/>
                <a:cs typeface="Arial"/>
              </a:rPr>
              <a:t>50µm</a:t>
            </a:r>
            <a:r>
              <a:rPr lang="en-US" altLang="ja-JP" sz="1200" i="1" u="none" dirty="0" smtClean="0">
                <a:solidFill>
                  <a:srgbClr val="000000"/>
                </a:solidFill>
                <a:latin typeface="Arial"/>
                <a:cs typeface="Arial"/>
              </a:rPr>
              <a:t>Φ</a:t>
            </a:r>
            <a:r>
              <a:rPr lang="en-US" altLang="ja-JP" sz="1200" u="none" dirty="0" smtClean="0">
                <a:solidFill>
                  <a:srgbClr val="000000"/>
                </a:solidFill>
                <a:latin typeface="Arial"/>
                <a:cs typeface="Arial"/>
              </a:rPr>
              <a:t> = 8.96 </a:t>
            </a:r>
            <a:r>
              <a:rPr lang="en-US" altLang="ja-JP" sz="1200" u="none" dirty="0">
                <a:latin typeface="Arial"/>
                <a:cs typeface="Arial"/>
              </a:rPr>
              <a:t>Ω/</a:t>
            </a:r>
            <a:r>
              <a:rPr lang="en-US" altLang="ja-JP" sz="1200" u="none" dirty="0" smtClean="0">
                <a:latin typeface="Arial"/>
                <a:cs typeface="Arial"/>
              </a:rPr>
              <a:t>m ,Al composite ~ 15 </a:t>
            </a:r>
            <a:r>
              <a:rPr lang="en-US" altLang="ja-JP" sz="1200" u="none" dirty="0">
                <a:latin typeface="Arial"/>
                <a:cs typeface="Arial"/>
              </a:rPr>
              <a:t>Ω/</a:t>
            </a:r>
            <a:r>
              <a:rPr lang="en-US" altLang="ja-JP" sz="1200" u="none" dirty="0" smtClean="0">
                <a:latin typeface="Arial"/>
                <a:cs typeface="Arial"/>
              </a:rPr>
              <a:t>m)</a:t>
            </a:r>
          </a:p>
          <a:p>
            <a:pPr marL="171450" indent="-171450">
              <a:lnSpc>
                <a:spcPct val="120000"/>
              </a:lnSpc>
              <a:buFont typeface="Wingdings" charset="2"/>
              <a:buChar char="ü"/>
            </a:pPr>
            <a:r>
              <a:rPr lang="en-US" altLang="ja-JP" sz="1200" u="none" dirty="0" smtClean="0">
                <a:latin typeface="Arial"/>
                <a:cs typeface="Arial"/>
              </a:rPr>
              <a:t>Density ratio (Cu plated CNT yarn/ Cu wire) = 0.55</a:t>
            </a:r>
          </a:p>
          <a:p>
            <a:pPr>
              <a:lnSpc>
                <a:spcPct val="120000"/>
              </a:lnSpc>
            </a:pPr>
            <a:r>
              <a:rPr lang="en-US" altLang="ja-JP" sz="1200" u="none" dirty="0">
                <a:latin typeface="Arial"/>
                <a:cs typeface="Arial"/>
              </a:rPr>
              <a:t> </a:t>
            </a:r>
            <a:r>
              <a:rPr lang="en-US" altLang="ja-JP" sz="1200" i="1" u="none" dirty="0" smtClean="0">
                <a:latin typeface="Arial"/>
                <a:cs typeface="Arial"/>
              </a:rPr>
              <a:t>  45% weight reduction.</a:t>
            </a:r>
          </a:p>
          <a:p>
            <a:pPr>
              <a:lnSpc>
                <a:spcPct val="120000"/>
              </a:lnSpc>
            </a:pPr>
            <a:endParaRPr lang="en-US" altLang="ja-JP" sz="1200" i="1" u="none" dirty="0">
              <a:latin typeface="Arial"/>
              <a:cs typeface="Arial"/>
            </a:endParaRPr>
          </a:p>
        </p:txBody>
      </p:sp>
      <p:sp>
        <p:nvSpPr>
          <p:cNvPr id="16" name="円/楕円 15"/>
          <p:cNvSpPr/>
          <p:nvPr/>
        </p:nvSpPr>
        <p:spPr>
          <a:xfrm>
            <a:off x="1703532" y="3678364"/>
            <a:ext cx="762000" cy="627856"/>
          </a:xfrm>
          <a:prstGeom prst="ellipse">
            <a:avLst/>
          </a:prstGeom>
          <a:noFill/>
          <a:ln w="28575" cmpd="sng">
            <a:solidFill>
              <a:srgbClr val="FFFF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cxnSp>
        <p:nvCxnSpPr>
          <p:cNvPr id="17" name="直線矢印コネクタ 16"/>
          <p:cNvCxnSpPr/>
          <p:nvPr/>
        </p:nvCxnSpPr>
        <p:spPr>
          <a:xfrm flipH="1">
            <a:off x="2218879" y="3358755"/>
            <a:ext cx="73933" cy="51189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0969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CNT</a:t>
            </a:r>
            <a:r>
              <a:rPr lang="en-US" altLang="ja-JP" dirty="0" smtClean="0"/>
              <a:t> Membrane</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35</a:t>
            </a:fld>
            <a:endParaRPr lang="en-US" altLang="ja-JP" dirty="0"/>
          </a:p>
        </p:txBody>
      </p:sp>
      <p:pic>
        <p:nvPicPr>
          <p:cNvPr id="5" name="図 4" descr="スクリーンショット 2018-05-15 13.41.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79987"/>
            <a:ext cx="4859308" cy="2767882"/>
          </a:xfrm>
          <a:prstGeom prst="rect">
            <a:avLst/>
          </a:prstGeom>
        </p:spPr>
      </p:pic>
      <p:sp>
        <p:nvSpPr>
          <p:cNvPr id="6" name="テキスト ボックス 5"/>
          <p:cNvSpPr txBox="1"/>
          <p:nvPr/>
        </p:nvSpPr>
        <p:spPr>
          <a:xfrm>
            <a:off x="457200" y="818149"/>
            <a:ext cx="4743861" cy="1341906"/>
          </a:xfrm>
          <a:prstGeom prst="rect">
            <a:avLst/>
          </a:prstGeom>
          <a:solidFill>
            <a:srgbClr val="FFF9DD"/>
          </a:solidFill>
          <a:ln>
            <a:solidFill>
              <a:srgbClr val="0000FF"/>
            </a:solidFill>
          </a:ln>
        </p:spPr>
        <p:txBody>
          <a:bodyPr wrap="square" rtlCol="0">
            <a:spAutoFit/>
          </a:bodyPr>
          <a:lstStyle/>
          <a:p>
            <a:pPr algn="just">
              <a:lnSpc>
                <a:spcPct val="110000"/>
              </a:lnSpc>
            </a:pPr>
            <a:r>
              <a:rPr kumimoji="1" lang="en-US" altLang="ja-JP" sz="1400" b="1" i="1" dirty="0" smtClean="0">
                <a:latin typeface="Times New Roman"/>
                <a:cs typeface="Times New Roman"/>
              </a:rPr>
              <a:t>Imitate bio-aquaporin</a:t>
            </a:r>
          </a:p>
          <a:p>
            <a:pPr marL="171450" indent="-171450" algn="just">
              <a:lnSpc>
                <a:spcPct val="110000"/>
              </a:lnSpc>
              <a:buFont typeface="Wingdings" charset="2"/>
              <a:buChar char="ü"/>
            </a:pPr>
            <a:r>
              <a:rPr kumimoji="1" lang="en-US" altLang="ja-JP" sz="1200" b="1" u="none" dirty="0" smtClean="0">
                <a:latin typeface="Arial"/>
                <a:cs typeface="Arial"/>
              </a:rPr>
              <a:t>Utilize the hollow tubes of CNTs</a:t>
            </a:r>
          </a:p>
          <a:p>
            <a:pPr marL="171450" indent="-171450" algn="just">
              <a:lnSpc>
                <a:spcPct val="110000"/>
              </a:lnSpc>
              <a:buFont typeface="Wingdings" charset="2"/>
              <a:buChar char="ü"/>
            </a:pPr>
            <a:r>
              <a:rPr lang="en-US" altLang="ja-JP" sz="1200" b="1" u="none" dirty="0" smtClean="0">
                <a:latin typeface="Arial"/>
                <a:cs typeface="Arial"/>
              </a:rPr>
              <a:t>Predicted high flux like aquaporin</a:t>
            </a:r>
          </a:p>
          <a:p>
            <a:pPr marL="171450" indent="-171450" algn="just">
              <a:lnSpc>
                <a:spcPct val="110000"/>
              </a:lnSpc>
              <a:buFont typeface="Wingdings" charset="2"/>
              <a:buChar char="ü"/>
            </a:pPr>
            <a:r>
              <a:rPr lang="en-US" altLang="ja-JP" sz="1200" b="1" u="none" dirty="0" smtClean="0">
                <a:latin typeface="Arial"/>
                <a:cs typeface="Arial"/>
              </a:rPr>
              <a:t>High Proton transfer; predicting high flux separators for battery</a:t>
            </a:r>
          </a:p>
          <a:p>
            <a:pPr marL="171450" indent="-171450" algn="just">
              <a:lnSpc>
                <a:spcPct val="110000"/>
              </a:lnSpc>
              <a:buFont typeface="Wingdings" charset="2"/>
              <a:buChar char="ü"/>
            </a:pPr>
            <a:r>
              <a:rPr kumimoji="1" lang="en-US" altLang="ja-JP" sz="1200" b="1" u="none" dirty="0" smtClean="0">
                <a:latin typeface="Arial"/>
                <a:cs typeface="Arial"/>
              </a:rPr>
              <a:t>No macro scale result had not been reported</a:t>
            </a:r>
          </a:p>
        </p:txBody>
      </p:sp>
      <p:sp>
        <p:nvSpPr>
          <p:cNvPr id="7" name="テキスト ボックス 6"/>
          <p:cNvSpPr txBox="1"/>
          <p:nvPr/>
        </p:nvSpPr>
        <p:spPr>
          <a:xfrm>
            <a:off x="5877895" y="3655751"/>
            <a:ext cx="1787669" cy="246221"/>
          </a:xfrm>
          <a:prstGeom prst="rect">
            <a:avLst/>
          </a:prstGeom>
          <a:noFill/>
        </p:spPr>
        <p:txBody>
          <a:bodyPr wrap="none" rtlCol="0">
            <a:spAutoFit/>
          </a:bodyPr>
          <a:lstStyle/>
          <a:p>
            <a:r>
              <a:rPr lang="en-US" altLang="ja-JP" sz="1000" u="none" dirty="0" smtClean="0">
                <a:latin typeface="Times New Roman"/>
                <a:cs typeface="Times New Roman"/>
              </a:rPr>
              <a:t>Holt</a:t>
            </a:r>
            <a:r>
              <a:rPr kumimoji="1" lang="en-US" altLang="ja-JP" sz="1000" u="none" dirty="0" smtClean="0">
                <a:latin typeface="Times New Roman"/>
                <a:cs typeface="Times New Roman"/>
              </a:rPr>
              <a:t>, et al., Science 312 (2006)</a:t>
            </a:r>
            <a:endParaRPr kumimoji="1" lang="ja-JP" altLang="en-US" sz="1000" u="none" dirty="0">
              <a:latin typeface="Times New Roman"/>
              <a:cs typeface="Times New Roman"/>
            </a:endParaRPr>
          </a:p>
        </p:txBody>
      </p:sp>
      <p:pic>
        <p:nvPicPr>
          <p:cNvPr id="8" name="図 7" descr="スクリーンショット 2018-05-15 13.50.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895" y="818149"/>
            <a:ext cx="2120384" cy="2845779"/>
          </a:xfrm>
          <a:prstGeom prst="rect">
            <a:avLst/>
          </a:prstGeom>
        </p:spPr>
      </p:pic>
      <p:pic>
        <p:nvPicPr>
          <p:cNvPr id="9" name="図 8" descr="スクリーンショット 2018-05-15 13.49.34.png"/>
          <p:cNvPicPr>
            <a:picLocks noChangeAspect="1"/>
          </p:cNvPicPr>
          <p:nvPr/>
        </p:nvPicPr>
        <p:blipFill rotWithShape="1">
          <a:blip r:embed="rId4">
            <a:extLst>
              <a:ext uri="{28A0092B-C50C-407E-A947-70E740481C1C}">
                <a14:useLocalDpi xmlns:a14="http://schemas.microsoft.com/office/drawing/2010/main" val="0"/>
              </a:ext>
            </a:extLst>
          </a:blip>
          <a:srcRect l="10142" t="8336" r="4653" b="6077"/>
          <a:stretch/>
        </p:blipFill>
        <p:spPr>
          <a:xfrm>
            <a:off x="5772397" y="4125034"/>
            <a:ext cx="2340444" cy="2267194"/>
          </a:xfrm>
          <a:prstGeom prst="rect">
            <a:avLst/>
          </a:prstGeom>
        </p:spPr>
      </p:pic>
      <p:sp>
        <p:nvSpPr>
          <p:cNvPr id="10" name="テキスト ボックス 9"/>
          <p:cNvSpPr txBox="1"/>
          <p:nvPr/>
        </p:nvSpPr>
        <p:spPr>
          <a:xfrm>
            <a:off x="5719922" y="6269117"/>
            <a:ext cx="2467342" cy="246221"/>
          </a:xfrm>
          <a:prstGeom prst="rect">
            <a:avLst/>
          </a:prstGeom>
          <a:noFill/>
        </p:spPr>
        <p:txBody>
          <a:bodyPr wrap="none" rtlCol="0">
            <a:spAutoFit/>
          </a:bodyPr>
          <a:lstStyle/>
          <a:p>
            <a:r>
              <a:rPr lang="en-US" altLang="ja-JP" sz="1000" u="none" dirty="0" smtClean="0">
                <a:latin typeface="Times New Roman"/>
                <a:cs typeface="Times New Roman"/>
              </a:rPr>
              <a:t>Tunuguntla</a:t>
            </a:r>
            <a:r>
              <a:rPr kumimoji="1" lang="en-US" altLang="ja-JP" sz="1000" u="none" dirty="0" smtClean="0">
                <a:latin typeface="Times New Roman"/>
                <a:cs typeface="Times New Roman"/>
              </a:rPr>
              <a:t>, et al., Nat Nano 2016.43 (2016)</a:t>
            </a:r>
            <a:endParaRPr kumimoji="1" lang="ja-JP" altLang="en-US" sz="1000" u="none" dirty="0">
              <a:latin typeface="Times New Roman"/>
              <a:cs typeface="Times New Roman"/>
            </a:endParaRPr>
          </a:p>
        </p:txBody>
      </p:sp>
    </p:spTree>
    <p:extLst>
      <p:ext uri="{BB962C8B-B14F-4D97-AF65-F5344CB8AC3E}">
        <p14:creationId xmlns:p14="http://schemas.microsoft.com/office/powerpoint/2010/main" val="10925742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Macro Size CNT </a:t>
            </a:r>
            <a:r>
              <a:rPr kumimoji="1" lang="en-US" altLang="ja-JP" dirty="0" smtClean="0"/>
              <a:t>Membrane</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36</a:t>
            </a:fld>
            <a:endParaRPr lang="en-US" altLang="ja-JP" dirty="0"/>
          </a:p>
        </p:txBody>
      </p:sp>
      <p:pic>
        <p:nvPicPr>
          <p:cNvPr id="5" name="図 4" descr="スクリーンショット 2018-05-11 14.46.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7751"/>
            <a:ext cx="6946828" cy="2056685"/>
          </a:xfrm>
          <a:prstGeom prst="rect">
            <a:avLst/>
          </a:prstGeom>
        </p:spPr>
      </p:pic>
      <p:pic>
        <p:nvPicPr>
          <p:cNvPr id="6" name="図 5" descr="スクリーンショット 2018-05-11 14.46.5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06" y="2789696"/>
            <a:ext cx="5967419" cy="3638426"/>
          </a:xfrm>
          <a:prstGeom prst="rect">
            <a:avLst/>
          </a:prstGeom>
        </p:spPr>
      </p:pic>
      <p:pic>
        <p:nvPicPr>
          <p:cNvPr id="7" name="図 6" descr="スクリーンショット 2018-05-15 13.58.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5830" y="2789696"/>
            <a:ext cx="2839095" cy="2859818"/>
          </a:xfrm>
          <a:prstGeom prst="rect">
            <a:avLst/>
          </a:prstGeom>
        </p:spPr>
      </p:pic>
      <p:sp>
        <p:nvSpPr>
          <p:cNvPr id="8" name="テキスト ボックス 7"/>
          <p:cNvSpPr txBox="1"/>
          <p:nvPr/>
        </p:nvSpPr>
        <p:spPr>
          <a:xfrm>
            <a:off x="2962275" y="490752"/>
            <a:ext cx="3154379" cy="276999"/>
          </a:xfrm>
          <a:prstGeom prst="rect">
            <a:avLst/>
          </a:prstGeom>
          <a:noFill/>
        </p:spPr>
        <p:txBody>
          <a:bodyPr wrap="none" rtlCol="0">
            <a:spAutoFit/>
          </a:bodyPr>
          <a:lstStyle/>
          <a:p>
            <a:r>
              <a:rPr lang="en-US" altLang="ja-JP" sz="1200" u="none" dirty="0" smtClean="0">
                <a:latin typeface="Times New Roman"/>
                <a:cs typeface="Times New Roman"/>
              </a:rPr>
              <a:t>Matsumoto</a:t>
            </a:r>
            <a:r>
              <a:rPr kumimoji="1" lang="en-US" altLang="ja-JP" sz="1200" u="none" dirty="0" smtClean="0">
                <a:latin typeface="Times New Roman"/>
                <a:cs typeface="Times New Roman"/>
              </a:rPr>
              <a:t>, Tsuruoka, et al., Carbon 120 (2017)</a:t>
            </a:r>
            <a:endParaRPr kumimoji="1" lang="ja-JP" altLang="en-US" sz="1200" u="none" dirty="0">
              <a:latin typeface="Times New Roman"/>
              <a:cs typeface="Times New Roman"/>
            </a:endParaRPr>
          </a:p>
        </p:txBody>
      </p:sp>
    </p:spTree>
    <p:extLst>
      <p:ext uri="{BB962C8B-B14F-4D97-AF65-F5344CB8AC3E}">
        <p14:creationId xmlns:p14="http://schemas.microsoft.com/office/powerpoint/2010/main" val="275686024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角丸四角形 47"/>
          <p:cNvSpPr/>
          <p:nvPr/>
        </p:nvSpPr>
        <p:spPr>
          <a:xfrm>
            <a:off x="6084167" y="1668256"/>
            <a:ext cx="2228269" cy="690673"/>
          </a:xfrm>
          <a:prstGeom prst="roundRect">
            <a:avLst/>
          </a:prstGeom>
          <a:solidFill>
            <a:schemeClr val="bg1"/>
          </a:solid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u="none"/>
          </a:p>
        </p:txBody>
      </p:sp>
      <p:sp>
        <p:nvSpPr>
          <p:cNvPr id="2" name="タイトル 1"/>
          <p:cNvSpPr>
            <a:spLocks noGrp="1"/>
          </p:cNvSpPr>
          <p:nvPr>
            <p:ph type="title"/>
          </p:nvPr>
        </p:nvSpPr>
        <p:spPr/>
        <p:txBody>
          <a:bodyPr/>
          <a:lstStyle/>
          <a:p>
            <a:r>
              <a:rPr kumimoji="1" lang="en-US" altLang="ja-JP" dirty="0" smtClean="0"/>
              <a:t>Nano Carbons make it possible: Humanoid</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37</a:t>
            </a:fld>
            <a:endParaRPr lang="en-US" altLang="ja-JP" dirty="0"/>
          </a:p>
        </p:txBody>
      </p:sp>
      <p:pic>
        <p:nvPicPr>
          <p:cNvPr id="5" name="図 4" descr="スクリーンショット 2017-10-05 10.30.06.png"/>
          <p:cNvPicPr>
            <a:picLocks noChangeAspect="1"/>
          </p:cNvPicPr>
          <p:nvPr/>
        </p:nvPicPr>
        <p:blipFill rotWithShape="1">
          <a:blip r:embed="rId2">
            <a:extLst>
              <a:ext uri="{28A0092B-C50C-407E-A947-70E740481C1C}">
                <a14:useLocalDpi xmlns:a14="http://schemas.microsoft.com/office/drawing/2010/main" val="0"/>
              </a:ext>
            </a:extLst>
          </a:blip>
          <a:srcRect r="6267" b="4018"/>
          <a:stretch/>
        </p:blipFill>
        <p:spPr>
          <a:xfrm>
            <a:off x="3124200" y="1295341"/>
            <a:ext cx="2795980" cy="4362192"/>
          </a:xfrm>
          <a:prstGeom prst="rect">
            <a:avLst/>
          </a:prstGeom>
        </p:spPr>
      </p:pic>
      <p:sp>
        <p:nvSpPr>
          <p:cNvPr id="6" name="角丸四角形 5"/>
          <p:cNvSpPr/>
          <p:nvPr/>
        </p:nvSpPr>
        <p:spPr>
          <a:xfrm>
            <a:off x="6099166" y="3218696"/>
            <a:ext cx="2213270" cy="690673"/>
          </a:xfrm>
          <a:prstGeom prst="roundRect">
            <a:avLst/>
          </a:prstGeom>
          <a:solidFill>
            <a:schemeClr val="bg1"/>
          </a:solid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u="none"/>
          </a:p>
        </p:txBody>
      </p:sp>
      <p:sp>
        <p:nvSpPr>
          <p:cNvPr id="7" name="テキスト ボックス 6"/>
          <p:cNvSpPr txBox="1"/>
          <p:nvPr/>
        </p:nvSpPr>
        <p:spPr>
          <a:xfrm>
            <a:off x="6983993" y="3333200"/>
            <a:ext cx="1237944" cy="461665"/>
          </a:xfrm>
          <a:prstGeom prst="rect">
            <a:avLst/>
          </a:prstGeom>
          <a:noFill/>
        </p:spPr>
        <p:txBody>
          <a:bodyPr wrap="square" rtlCol="0">
            <a:spAutoFit/>
          </a:bodyPr>
          <a:lstStyle/>
          <a:p>
            <a:pPr algn="ctr"/>
            <a:r>
              <a:rPr kumimoji="1" lang="en-US" altLang="ja-JP" sz="1200" b="1" u="none" dirty="0" smtClean="0">
                <a:solidFill>
                  <a:srgbClr val="FF0000"/>
                </a:solidFill>
                <a:latin typeface="Arial"/>
                <a:cs typeface="Arial"/>
              </a:rPr>
              <a:t>CNT heater </a:t>
            </a:r>
          </a:p>
          <a:p>
            <a:pPr algn="ctr"/>
            <a:r>
              <a:rPr lang="en-US" altLang="ja-JP" sz="1200" b="1" u="none" dirty="0" smtClean="0">
                <a:solidFill>
                  <a:srgbClr val="FF0000"/>
                </a:solidFill>
                <a:latin typeface="Arial"/>
                <a:cs typeface="Arial"/>
              </a:rPr>
              <a:t>warm skin</a:t>
            </a:r>
            <a:endParaRPr kumimoji="1" lang="ja-JP" altLang="en-US" sz="1200" b="1" u="none" dirty="0">
              <a:solidFill>
                <a:srgbClr val="FF0000"/>
              </a:solidFill>
              <a:latin typeface="Arial"/>
              <a:cs typeface="Arial"/>
            </a:endParaRPr>
          </a:p>
        </p:txBody>
      </p:sp>
      <p:sp>
        <p:nvSpPr>
          <p:cNvPr id="8" name="角丸四角形 7"/>
          <p:cNvSpPr/>
          <p:nvPr/>
        </p:nvSpPr>
        <p:spPr>
          <a:xfrm>
            <a:off x="944574" y="1659504"/>
            <a:ext cx="2228269" cy="690673"/>
          </a:xfrm>
          <a:prstGeom prst="roundRect">
            <a:avLst/>
          </a:prstGeom>
          <a:solidFill>
            <a:schemeClr val="bg1"/>
          </a:solid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u="none"/>
          </a:p>
        </p:txBody>
      </p:sp>
      <p:sp>
        <p:nvSpPr>
          <p:cNvPr id="9" name="テキスト ボックス 8"/>
          <p:cNvSpPr txBox="1"/>
          <p:nvPr/>
        </p:nvSpPr>
        <p:spPr>
          <a:xfrm>
            <a:off x="985419" y="1760284"/>
            <a:ext cx="1600118" cy="461665"/>
          </a:xfrm>
          <a:prstGeom prst="rect">
            <a:avLst/>
          </a:prstGeom>
          <a:noFill/>
        </p:spPr>
        <p:txBody>
          <a:bodyPr wrap="square" rtlCol="0">
            <a:spAutoFit/>
          </a:bodyPr>
          <a:lstStyle/>
          <a:p>
            <a:pPr algn="ctr"/>
            <a:r>
              <a:rPr lang="en-US" altLang="ja-JP" sz="1200" b="1" u="none" dirty="0" smtClean="0">
                <a:solidFill>
                  <a:srgbClr val="FF0000"/>
                </a:solidFill>
                <a:latin typeface="Arial"/>
                <a:cs typeface="Arial"/>
              </a:rPr>
              <a:t>CNT composite</a:t>
            </a:r>
            <a:r>
              <a:rPr kumimoji="1" lang="en-US" altLang="ja-JP" sz="1200" b="1" u="none" dirty="0" smtClean="0">
                <a:solidFill>
                  <a:srgbClr val="FF0000"/>
                </a:solidFill>
                <a:latin typeface="Arial"/>
                <a:cs typeface="Arial"/>
              </a:rPr>
              <a:t> Joint</a:t>
            </a:r>
            <a:endParaRPr kumimoji="1" lang="ja-JP" altLang="en-US" sz="1200" b="1" u="none" dirty="0">
              <a:solidFill>
                <a:srgbClr val="FF0000"/>
              </a:solidFill>
              <a:latin typeface="Arial"/>
              <a:cs typeface="Arial"/>
            </a:endParaRPr>
          </a:p>
        </p:txBody>
      </p:sp>
      <p:pic>
        <p:nvPicPr>
          <p:cNvPr id="10" name="図 9" descr="スクリーンショット 2017-07-05 15.50.01.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2491515" y="1653683"/>
            <a:ext cx="545548" cy="719821"/>
          </a:xfrm>
          <a:prstGeom prst="rect">
            <a:avLst/>
          </a:prstGeom>
        </p:spPr>
      </p:pic>
      <p:sp>
        <p:nvSpPr>
          <p:cNvPr id="11" name="角丸四角形 10"/>
          <p:cNvSpPr/>
          <p:nvPr/>
        </p:nvSpPr>
        <p:spPr>
          <a:xfrm>
            <a:off x="944574" y="2435737"/>
            <a:ext cx="2212023" cy="690673"/>
          </a:xfrm>
          <a:prstGeom prst="roundRect">
            <a:avLst/>
          </a:prstGeom>
          <a:solidFill>
            <a:schemeClr val="bg1"/>
          </a:solid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u="none"/>
          </a:p>
        </p:txBody>
      </p:sp>
      <p:sp>
        <p:nvSpPr>
          <p:cNvPr id="12" name="テキスト ボックス 11"/>
          <p:cNvSpPr txBox="1"/>
          <p:nvPr/>
        </p:nvSpPr>
        <p:spPr>
          <a:xfrm>
            <a:off x="944574" y="2642574"/>
            <a:ext cx="1292754" cy="276999"/>
          </a:xfrm>
          <a:prstGeom prst="rect">
            <a:avLst/>
          </a:prstGeom>
          <a:noFill/>
        </p:spPr>
        <p:txBody>
          <a:bodyPr wrap="square" rtlCol="0">
            <a:spAutoFit/>
          </a:bodyPr>
          <a:lstStyle/>
          <a:p>
            <a:pPr algn="ctr"/>
            <a:r>
              <a:rPr kumimoji="1" lang="en-US" altLang="ja-JP" sz="1200" b="1" u="none" dirty="0" smtClean="0">
                <a:solidFill>
                  <a:srgbClr val="FF0000"/>
                </a:solidFill>
                <a:latin typeface="Arial"/>
                <a:cs typeface="Arial"/>
              </a:rPr>
              <a:t>CNT Muscle </a:t>
            </a:r>
            <a:endParaRPr kumimoji="1" lang="ja-JP" altLang="en-US" sz="1200" b="1" u="none" dirty="0">
              <a:solidFill>
                <a:srgbClr val="FF0000"/>
              </a:solidFill>
              <a:latin typeface="Arial"/>
              <a:cs typeface="Arial"/>
            </a:endParaRPr>
          </a:p>
        </p:txBody>
      </p:sp>
      <p:pic>
        <p:nvPicPr>
          <p:cNvPr id="13" name="図 12" descr="スクリーンショット 2017-07-05 15.55.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7329" y="2477469"/>
            <a:ext cx="768468" cy="614803"/>
          </a:xfrm>
          <a:prstGeom prst="rect">
            <a:avLst/>
          </a:prstGeom>
        </p:spPr>
      </p:pic>
      <p:sp>
        <p:nvSpPr>
          <p:cNvPr id="14" name="角丸四角形 13"/>
          <p:cNvSpPr/>
          <p:nvPr/>
        </p:nvSpPr>
        <p:spPr>
          <a:xfrm>
            <a:off x="944574" y="3981767"/>
            <a:ext cx="2214267" cy="690673"/>
          </a:xfrm>
          <a:prstGeom prst="roundRect">
            <a:avLst/>
          </a:prstGeom>
          <a:solidFill>
            <a:schemeClr val="bg1"/>
          </a:solid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u="none"/>
          </a:p>
        </p:txBody>
      </p:sp>
      <p:sp>
        <p:nvSpPr>
          <p:cNvPr id="15" name="テキスト ボックス 14"/>
          <p:cNvSpPr txBox="1"/>
          <p:nvPr/>
        </p:nvSpPr>
        <p:spPr>
          <a:xfrm>
            <a:off x="1106632" y="3952245"/>
            <a:ext cx="1793769" cy="276999"/>
          </a:xfrm>
          <a:prstGeom prst="rect">
            <a:avLst/>
          </a:prstGeom>
          <a:noFill/>
        </p:spPr>
        <p:txBody>
          <a:bodyPr wrap="square" rtlCol="0">
            <a:spAutoFit/>
          </a:bodyPr>
          <a:lstStyle/>
          <a:p>
            <a:pPr algn="ctr"/>
            <a:r>
              <a:rPr lang="en-US" altLang="ja-JP" sz="1200" b="1" u="none" dirty="0" smtClean="0">
                <a:solidFill>
                  <a:srgbClr val="FF0000"/>
                </a:solidFill>
                <a:latin typeface="Arial"/>
                <a:cs typeface="Arial"/>
              </a:rPr>
              <a:t>CNT EMS</a:t>
            </a:r>
            <a:r>
              <a:rPr kumimoji="1" lang="en-US" altLang="ja-JP" sz="1200" b="1" u="none" dirty="0" smtClean="0">
                <a:solidFill>
                  <a:srgbClr val="FF0000"/>
                </a:solidFill>
                <a:latin typeface="Arial"/>
                <a:cs typeface="Arial"/>
              </a:rPr>
              <a:t> </a:t>
            </a:r>
            <a:endParaRPr kumimoji="1" lang="ja-JP" altLang="en-US" sz="1200" b="1" u="none" dirty="0">
              <a:solidFill>
                <a:srgbClr val="FF0000"/>
              </a:solidFill>
              <a:latin typeface="Arial"/>
              <a:cs typeface="Arial"/>
            </a:endParaRPr>
          </a:p>
        </p:txBody>
      </p:sp>
      <p:sp>
        <p:nvSpPr>
          <p:cNvPr id="16" name="角丸四角形 15"/>
          <p:cNvSpPr/>
          <p:nvPr/>
        </p:nvSpPr>
        <p:spPr>
          <a:xfrm>
            <a:off x="944574" y="3193251"/>
            <a:ext cx="2212023" cy="692820"/>
          </a:xfrm>
          <a:prstGeom prst="roundRect">
            <a:avLst/>
          </a:prstGeom>
          <a:solidFill>
            <a:schemeClr val="bg1"/>
          </a:solid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u="none"/>
          </a:p>
        </p:txBody>
      </p:sp>
      <p:sp>
        <p:nvSpPr>
          <p:cNvPr id="17" name="角丸四角形 16"/>
          <p:cNvSpPr/>
          <p:nvPr/>
        </p:nvSpPr>
        <p:spPr>
          <a:xfrm>
            <a:off x="944574" y="4745645"/>
            <a:ext cx="2235791" cy="690673"/>
          </a:xfrm>
          <a:prstGeom prst="roundRect">
            <a:avLst/>
          </a:prstGeom>
          <a:solidFill>
            <a:schemeClr val="bg1"/>
          </a:solid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u="none"/>
          </a:p>
        </p:txBody>
      </p:sp>
      <p:sp>
        <p:nvSpPr>
          <p:cNvPr id="18" name="テキスト ボックス 17"/>
          <p:cNvSpPr txBox="1"/>
          <p:nvPr/>
        </p:nvSpPr>
        <p:spPr>
          <a:xfrm>
            <a:off x="1020306" y="3193251"/>
            <a:ext cx="1935780" cy="276999"/>
          </a:xfrm>
          <a:prstGeom prst="rect">
            <a:avLst/>
          </a:prstGeom>
          <a:noFill/>
        </p:spPr>
        <p:txBody>
          <a:bodyPr wrap="square" rtlCol="0">
            <a:spAutoFit/>
          </a:bodyPr>
          <a:lstStyle/>
          <a:p>
            <a:pPr algn="ctr"/>
            <a:r>
              <a:rPr kumimoji="1" lang="en-US" altLang="ja-JP" sz="1200" b="1" u="none" dirty="0" smtClean="0">
                <a:solidFill>
                  <a:srgbClr val="FF0000"/>
                </a:solidFill>
                <a:latin typeface="Arial"/>
                <a:cs typeface="Arial"/>
              </a:rPr>
              <a:t>CF composite </a:t>
            </a:r>
            <a:r>
              <a:rPr lang="en-US" altLang="ja-JP" sz="1200" b="1" u="none" dirty="0" smtClean="0">
                <a:solidFill>
                  <a:srgbClr val="FF0000"/>
                </a:solidFill>
                <a:latin typeface="Arial"/>
                <a:cs typeface="Arial"/>
              </a:rPr>
              <a:t>skeleton</a:t>
            </a:r>
            <a:endParaRPr kumimoji="1" lang="ja-JP" altLang="en-US" sz="1200" b="1" u="none" dirty="0">
              <a:solidFill>
                <a:srgbClr val="FF0000"/>
              </a:solidFill>
              <a:latin typeface="Arial"/>
              <a:cs typeface="Arial"/>
            </a:endParaRPr>
          </a:p>
        </p:txBody>
      </p:sp>
      <p:pic>
        <p:nvPicPr>
          <p:cNvPr id="19" name="図 18" descr="スクリーンショット 2017-07-05 16.03.3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3527" y="3466235"/>
            <a:ext cx="767131" cy="393540"/>
          </a:xfrm>
          <a:prstGeom prst="rect">
            <a:avLst/>
          </a:prstGeom>
        </p:spPr>
      </p:pic>
      <p:sp>
        <p:nvSpPr>
          <p:cNvPr id="21" name="テキスト ボックス 20"/>
          <p:cNvSpPr txBox="1"/>
          <p:nvPr/>
        </p:nvSpPr>
        <p:spPr>
          <a:xfrm>
            <a:off x="944574" y="4860149"/>
            <a:ext cx="1252443" cy="461665"/>
          </a:xfrm>
          <a:prstGeom prst="rect">
            <a:avLst/>
          </a:prstGeom>
          <a:noFill/>
        </p:spPr>
        <p:txBody>
          <a:bodyPr wrap="square" rtlCol="0">
            <a:spAutoFit/>
          </a:bodyPr>
          <a:lstStyle/>
          <a:p>
            <a:pPr algn="ctr"/>
            <a:r>
              <a:rPr lang="en-US" altLang="ja-JP" sz="1200" b="1" u="none" dirty="0" smtClean="0">
                <a:solidFill>
                  <a:srgbClr val="FF0000"/>
                </a:solidFill>
                <a:latin typeface="Arial"/>
                <a:cs typeface="Arial"/>
              </a:rPr>
              <a:t>CNT sensor </a:t>
            </a:r>
          </a:p>
          <a:p>
            <a:pPr algn="ctr"/>
            <a:r>
              <a:rPr lang="en-US" altLang="ja-JP" sz="1200" b="1" u="none" dirty="0" smtClean="0">
                <a:solidFill>
                  <a:srgbClr val="FF0000"/>
                </a:solidFill>
                <a:latin typeface="Arial"/>
                <a:cs typeface="Arial"/>
              </a:rPr>
              <a:t>to balance</a:t>
            </a:r>
            <a:endParaRPr kumimoji="1" lang="ja-JP" altLang="en-US" sz="1200" b="1" u="none" dirty="0">
              <a:solidFill>
                <a:srgbClr val="FF0000"/>
              </a:solidFill>
              <a:latin typeface="Arial"/>
              <a:cs typeface="Arial"/>
            </a:endParaRPr>
          </a:p>
        </p:txBody>
      </p:sp>
      <p:sp>
        <p:nvSpPr>
          <p:cNvPr id="22" name="角丸四角形 21"/>
          <p:cNvSpPr/>
          <p:nvPr/>
        </p:nvSpPr>
        <p:spPr>
          <a:xfrm>
            <a:off x="6084401" y="2470951"/>
            <a:ext cx="2228035" cy="690673"/>
          </a:xfrm>
          <a:prstGeom prst="roundRect">
            <a:avLst/>
          </a:prstGeom>
          <a:solidFill>
            <a:schemeClr val="bg1"/>
          </a:solid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u="none"/>
          </a:p>
        </p:txBody>
      </p:sp>
      <p:sp>
        <p:nvSpPr>
          <p:cNvPr id="23" name="テキスト ボックス 22"/>
          <p:cNvSpPr txBox="1"/>
          <p:nvPr/>
        </p:nvSpPr>
        <p:spPr>
          <a:xfrm>
            <a:off x="6819293" y="2585455"/>
            <a:ext cx="1502132" cy="461665"/>
          </a:xfrm>
          <a:prstGeom prst="rect">
            <a:avLst/>
          </a:prstGeom>
          <a:noFill/>
        </p:spPr>
        <p:txBody>
          <a:bodyPr wrap="square" rtlCol="0">
            <a:spAutoFit/>
          </a:bodyPr>
          <a:lstStyle/>
          <a:p>
            <a:pPr algn="ctr"/>
            <a:r>
              <a:rPr kumimoji="1" lang="en-US" altLang="ja-JP" sz="1200" b="1" u="none" dirty="0" smtClean="0">
                <a:solidFill>
                  <a:srgbClr val="FF0000"/>
                </a:solidFill>
                <a:latin typeface="Arial"/>
                <a:cs typeface="Arial"/>
              </a:rPr>
              <a:t>CNT sensor</a:t>
            </a:r>
          </a:p>
          <a:p>
            <a:pPr algn="ctr"/>
            <a:r>
              <a:rPr kumimoji="1" lang="en-US" altLang="ja-JP" sz="1200" b="1" u="none" dirty="0" smtClean="0">
                <a:solidFill>
                  <a:srgbClr val="FF0000"/>
                </a:solidFill>
                <a:latin typeface="Arial"/>
                <a:cs typeface="Arial"/>
              </a:rPr>
              <a:t> (Tactile)</a:t>
            </a:r>
            <a:endParaRPr kumimoji="1" lang="ja-JP" altLang="en-US" sz="1200" b="1" u="none" dirty="0">
              <a:solidFill>
                <a:srgbClr val="FF0000"/>
              </a:solidFill>
              <a:latin typeface="Arial"/>
              <a:cs typeface="Arial"/>
            </a:endParaRPr>
          </a:p>
        </p:txBody>
      </p:sp>
      <p:sp>
        <p:nvSpPr>
          <p:cNvPr id="25" name="角丸四角形 24"/>
          <p:cNvSpPr/>
          <p:nvPr/>
        </p:nvSpPr>
        <p:spPr>
          <a:xfrm>
            <a:off x="6095224" y="4745645"/>
            <a:ext cx="2217210" cy="690673"/>
          </a:xfrm>
          <a:prstGeom prst="roundRect">
            <a:avLst/>
          </a:prstGeom>
          <a:solidFill>
            <a:schemeClr val="bg1"/>
          </a:solid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u="none"/>
          </a:p>
        </p:txBody>
      </p:sp>
      <p:sp>
        <p:nvSpPr>
          <p:cNvPr id="26" name="テキスト ボックス 25"/>
          <p:cNvSpPr txBox="1"/>
          <p:nvPr/>
        </p:nvSpPr>
        <p:spPr>
          <a:xfrm>
            <a:off x="7017827" y="4878120"/>
            <a:ext cx="1237017" cy="276999"/>
          </a:xfrm>
          <a:prstGeom prst="rect">
            <a:avLst/>
          </a:prstGeom>
          <a:noFill/>
        </p:spPr>
        <p:txBody>
          <a:bodyPr wrap="square" rtlCol="0">
            <a:spAutoFit/>
          </a:bodyPr>
          <a:lstStyle/>
          <a:p>
            <a:pPr algn="ctr"/>
            <a:r>
              <a:rPr kumimoji="1" lang="en-US" altLang="ja-JP" sz="1200" b="1" u="none" dirty="0" smtClean="0">
                <a:solidFill>
                  <a:srgbClr val="FF0000"/>
                </a:solidFill>
                <a:latin typeface="Arial"/>
                <a:cs typeface="Arial"/>
              </a:rPr>
              <a:t>CFGP Shell </a:t>
            </a:r>
            <a:endParaRPr kumimoji="1" lang="ja-JP" altLang="en-US" sz="1200" b="1" u="none" dirty="0">
              <a:solidFill>
                <a:srgbClr val="FF0000"/>
              </a:solidFill>
              <a:latin typeface="Arial"/>
              <a:cs typeface="Arial"/>
            </a:endParaRPr>
          </a:p>
        </p:txBody>
      </p:sp>
      <p:sp>
        <p:nvSpPr>
          <p:cNvPr id="28" name="角丸四角形 27"/>
          <p:cNvSpPr/>
          <p:nvPr/>
        </p:nvSpPr>
        <p:spPr>
          <a:xfrm>
            <a:off x="6095223" y="3983023"/>
            <a:ext cx="2217211" cy="690673"/>
          </a:xfrm>
          <a:prstGeom prst="roundRect">
            <a:avLst/>
          </a:prstGeom>
          <a:solidFill>
            <a:schemeClr val="bg1"/>
          </a:solidFill>
          <a:ln w="190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200" u="none"/>
          </a:p>
        </p:txBody>
      </p:sp>
      <p:sp>
        <p:nvSpPr>
          <p:cNvPr id="29" name="テキスト ボックス 28"/>
          <p:cNvSpPr txBox="1"/>
          <p:nvPr/>
        </p:nvSpPr>
        <p:spPr>
          <a:xfrm>
            <a:off x="7017827" y="4186713"/>
            <a:ext cx="1204110" cy="276999"/>
          </a:xfrm>
          <a:prstGeom prst="rect">
            <a:avLst/>
          </a:prstGeom>
          <a:noFill/>
        </p:spPr>
        <p:txBody>
          <a:bodyPr wrap="square" rtlCol="0">
            <a:spAutoFit/>
          </a:bodyPr>
          <a:lstStyle/>
          <a:p>
            <a:pPr algn="ctr"/>
            <a:r>
              <a:rPr kumimoji="1" lang="en-US" altLang="ja-JP" sz="1200" b="1" u="none" dirty="0" smtClean="0">
                <a:solidFill>
                  <a:srgbClr val="FF0000"/>
                </a:solidFill>
                <a:latin typeface="Arial"/>
                <a:cs typeface="Arial"/>
              </a:rPr>
              <a:t>CFGP armor </a:t>
            </a:r>
            <a:endParaRPr kumimoji="1" lang="ja-JP" altLang="en-US" sz="1200" b="1" u="none" dirty="0">
              <a:solidFill>
                <a:srgbClr val="FF0000"/>
              </a:solidFill>
              <a:latin typeface="Arial"/>
              <a:cs typeface="Arial"/>
            </a:endParaRPr>
          </a:p>
        </p:txBody>
      </p:sp>
      <p:pic>
        <p:nvPicPr>
          <p:cNvPr id="31" name="図 30" descr="スクリーンショット 2017-07-05 16.20.59.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85478" y="4210286"/>
            <a:ext cx="527582" cy="409945"/>
          </a:xfrm>
          <a:prstGeom prst="rect">
            <a:avLst/>
          </a:prstGeom>
        </p:spPr>
      </p:pic>
      <p:pic>
        <p:nvPicPr>
          <p:cNvPr id="32" name="図 31" descr="スクリーンショット 2017-07-05 16.25.57.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6200000" flipV="1">
            <a:off x="2404343" y="4705922"/>
            <a:ext cx="539742" cy="770120"/>
          </a:xfrm>
          <a:prstGeom prst="rect">
            <a:avLst/>
          </a:prstGeom>
        </p:spPr>
      </p:pic>
      <p:sp>
        <p:nvSpPr>
          <p:cNvPr id="34" name="テキスト ボックス 33"/>
          <p:cNvSpPr txBox="1"/>
          <p:nvPr/>
        </p:nvSpPr>
        <p:spPr>
          <a:xfrm>
            <a:off x="6908474" y="1852617"/>
            <a:ext cx="1556194" cy="276999"/>
          </a:xfrm>
          <a:prstGeom prst="rect">
            <a:avLst/>
          </a:prstGeom>
          <a:noFill/>
        </p:spPr>
        <p:txBody>
          <a:bodyPr wrap="square" rtlCol="0">
            <a:spAutoFit/>
          </a:bodyPr>
          <a:lstStyle/>
          <a:p>
            <a:pPr algn="ctr"/>
            <a:r>
              <a:rPr kumimoji="1" lang="en-US" altLang="ja-JP" sz="1200" b="1" u="none" dirty="0" smtClean="0">
                <a:solidFill>
                  <a:srgbClr val="FF0000"/>
                </a:solidFill>
                <a:latin typeface="Arial"/>
                <a:cs typeface="Arial"/>
              </a:rPr>
              <a:t>CNT Muscle </a:t>
            </a:r>
            <a:endParaRPr kumimoji="1" lang="ja-JP" altLang="en-US" sz="1200" b="1" u="none" dirty="0">
              <a:solidFill>
                <a:srgbClr val="FF0000"/>
              </a:solidFill>
              <a:latin typeface="Arial"/>
              <a:cs typeface="Arial"/>
            </a:endParaRPr>
          </a:p>
        </p:txBody>
      </p:sp>
      <p:cxnSp>
        <p:nvCxnSpPr>
          <p:cNvPr id="36" name="直線コネクタ 35"/>
          <p:cNvCxnSpPr/>
          <p:nvPr/>
        </p:nvCxnSpPr>
        <p:spPr>
          <a:xfrm>
            <a:off x="3180365" y="1991117"/>
            <a:ext cx="977758" cy="44462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直線コネクタ 36"/>
          <p:cNvCxnSpPr>
            <a:stCxn id="11" idx="3"/>
          </p:cNvCxnSpPr>
          <p:nvPr/>
        </p:nvCxnSpPr>
        <p:spPr>
          <a:xfrm flipV="1">
            <a:off x="3156597" y="2672612"/>
            <a:ext cx="994004" cy="10846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a:off x="3156597" y="3488937"/>
            <a:ext cx="1102830" cy="494086"/>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直線コネクタ 38"/>
          <p:cNvCxnSpPr/>
          <p:nvPr/>
        </p:nvCxnSpPr>
        <p:spPr>
          <a:xfrm flipV="1">
            <a:off x="3172843" y="4227988"/>
            <a:ext cx="1086584" cy="97225"/>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a:stCxn id="17" idx="3"/>
          </p:cNvCxnSpPr>
          <p:nvPr/>
        </p:nvCxnSpPr>
        <p:spPr>
          <a:xfrm>
            <a:off x="3180365" y="5090982"/>
            <a:ext cx="1427458" cy="311916"/>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直線コネクタ 40"/>
          <p:cNvCxnSpPr>
            <a:endCxn id="22" idx="1"/>
          </p:cNvCxnSpPr>
          <p:nvPr/>
        </p:nvCxnSpPr>
        <p:spPr>
          <a:xfrm flipV="1">
            <a:off x="4990697" y="2816288"/>
            <a:ext cx="1093704" cy="105596"/>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直線コネクタ 41"/>
          <p:cNvCxnSpPr/>
          <p:nvPr/>
        </p:nvCxnSpPr>
        <p:spPr>
          <a:xfrm flipV="1">
            <a:off x="4900026" y="2013593"/>
            <a:ext cx="1189786" cy="46021"/>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直線コネクタ 42"/>
          <p:cNvCxnSpPr>
            <a:endCxn id="6" idx="1"/>
          </p:cNvCxnSpPr>
          <p:nvPr/>
        </p:nvCxnSpPr>
        <p:spPr>
          <a:xfrm>
            <a:off x="4900026" y="2921884"/>
            <a:ext cx="1199140" cy="642149"/>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直線コネクタ 43"/>
          <p:cNvCxnSpPr>
            <a:endCxn id="28" idx="1"/>
          </p:cNvCxnSpPr>
          <p:nvPr/>
        </p:nvCxnSpPr>
        <p:spPr>
          <a:xfrm>
            <a:off x="4990697" y="3218696"/>
            <a:ext cx="1104526" cy="110966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直線コネクタ 44"/>
          <p:cNvCxnSpPr>
            <a:endCxn id="25" idx="1"/>
          </p:cNvCxnSpPr>
          <p:nvPr/>
        </p:nvCxnSpPr>
        <p:spPr>
          <a:xfrm>
            <a:off x="4900026" y="4083049"/>
            <a:ext cx="1195198" cy="1007933"/>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6" name="図 55" descr="スクリーンショット 2018-05-15 14.11.2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15939" y="2585455"/>
            <a:ext cx="813723" cy="506817"/>
          </a:xfrm>
          <a:prstGeom prst="rect">
            <a:avLst/>
          </a:prstGeom>
        </p:spPr>
      </p:pic>
      <p:pic>
        <p:nvPicPr>
          <p:cNvPr id="57" name="図 56" descr="スクリーンショット 2018-05-15 14.13.46.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4685" y="4781867"/>
            <a:ext cx="388116" cy="618229"/>
          </a:xfrm>
          <a:prstGeom prst="rect">
            <a:avLst/>
          </a:prstGeom>
        </p:spPr>
      </p:pic>
      <p:pic>
        <p:nvPicPr>
          <p:cNvPr id="58" name="図 57" descr="スクリーンショット 2018-05-15 14.15.05.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3225" y="1815559"/>
            <a:ext cx="860768" cy="502886"/>
          </a:xfrm>
          <a:prstGeom prst="rect">
            <a:avLst/>
          </a:prstGeom>
        </p:spPr>
      </p:pic>
      <p:pic>
        <p:nvPicPr>
          <p:cNvPr id="59" name="図 58" descr="スクリーンショット 2018-05-15 14.17.3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24600" y="3253410"/>
            <a:ext cx="659393" cy="632661"/>
          </a:xfrm>
          <a:prstGeom prst="rect">
            <a:avLst/>
          </a:prstGeom>
        </p:spPr>
      </p:pic>
      <p:pic>
        <p:nvPicPr>
          <p:cNvPr id="61" name="図 60" descr="スクリーンショット 2018-05-15 14.22.2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4685" y="4023872"/>
            <a:ext cx="584608" cy="596359"/>
          </a:xfrm>
          <a:prstGeom prst="rect">
            <a:avLst/>
          </a:prstGeom>
        </p:spPr>
      </p:pic>
    </p:spTree>
    <p:extLst>
      <p:ext uri="{BB962C8B-B14F-4D97-AF65-F5344CB8AC3E}">
        <p14:creationId xmlns:p14="http://schemas.microsoft.com/office/powerpoint/2010/main" val="25273771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Nano Carbon Materials: Ultimate Goal</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38</a:t>
            </a:fld>
            <a:endParaRPr lang="en-US" altLang="ja-JP" dirty="0"/>
          </a:p>
        </p:txBody>
      </p:sp>
      <p:pic>
        <p:nvPicPr>
          <p:cNvPr id="5" name="図 4" descr="スクリーンショット 2017-10-05 10.53.07.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11201" y="1916702"/>
            <a:ext cx="1530290" cy="3519094"/>
          </a:xfrm>
          <a:prstGeom prst="rect">
            <a:avLst/>
          </a:prstGeom>
        </p:spPr>
      </p:pic>
      <p:sp>
        <p:nvSpPr>
          <p:cNvPr id="6" name="正方形/長方形 5"/>
          <p:cNvSpPr/>
          <p:nvPr/>
        </p:nvSpPr>
        <p:spPr>
          <a:xfrm>
            <a:off x="433387" y="1521113"/>
            <a:ext cx="2166945" cy="3033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p>
        </p:txBody>
      </p:sp>
      <p:sp>
        <p:nvSpPr>
          <p:cNvPr id="7" name="左カーブ矢印 6"/>
          <p:cNvSpPr/>
          <p:nvPr/>
        </p:nvSpPr>
        <p:spPr>
          <a:xfrm rot="16200000">
            <a:off x="5311139" y="-357453"/>
            <a:ext cx="606610" cy="3923804"/>
          </a:xfrm>
          <a:prstGeom prst="curvedLeftArrow">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u="none">
              <a:solidFill>
                <a:schemeClr val="tx1"/>
              </a:solidFill>
            </a:endParaRPr>
          </a:p>
        </p:txBody>
      </p:sp>
      <p:sp>
        <p:nvSpPr>
          <p:cNvPr id="8" name="テキスト ボックス 7"/>
          <p:cNvSpPr txBox="1"/>
          <p:nvPr/>
        </p:nvSpPr>
        <p:spPr>
          <a:xfrm>
            <a:off x="179816" y="4242737"/>
            <a:ext cx="6383521" cy="307777"/>
          </a:xfrm>
          <a:prstGeom prst="rect">
            <a:avLst/>
          </a:prstGeom>
          <a:solidFill>
            <a:srgbClr val="000090"/>
          </a:solidFill>
        </p:spPr>
        <p:txBody>
          <a:bodyPr wrap="square" rtlCol="0">
            <a:spAutoFit/>
          </a:bodyPr>
          <a:lstStyle/>
          <a:p>
            <a:pPr algn="ctr"/>
            <a:r>
              <a:rPr lang="en-US" altLang="ja-JP" sz="1400" u="none" dirty="0">
                <a:solidFill>
                  <a:schemeClr val="bg1"/>
                </a:solidFill>
                <a:latin typeface="Arial"/>
                <a:ea typeface="ＭＳ 明朝"/>
                <a:cs typeface="Arial"/>
              </a:rPr>
              <a:t>Robot goes to Humanoid by rid of motors and gear boxes </a:t>
            </a:r>
            <a:endParaRPr lang="en-US" altLang="ja-JP" sz="1400" u="none" dirty="0" smtClean="0">
              <a:solidFill>
                <a:schemeClr val="bg1"/>
              </a:solidFill>
              <a:latin typeface="Arial"/>
              <a:ea typeface="ＭＳ 明朝"/>
              <a:cs typeface="Arial"/>
            </a:endParaRPr>
          </a:p>
        </p:txBody>
      </p:sp>
      <p:pic>
        <p:nvPicPr>
          <p:cNvPr id="9" name="図 8" descr="スクリーンショット 2017-10-02 14.28.40.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9817" y="1907754"/>
            <a:ext cx="6383521" cy="2334984"/>
          </a:xfrm>
          <a:prstGeom prst="rect">
            <a:avLst/>
          </a:prstGeom>
        </p:spPr>
      </p:pic>
      <p:sp>
        <p:nvSpPr>
          <p:cNvPr id="10" name="テキスト ボックス 9"/>
          <p:cNvSpPr txBox="1"/>
          <p:nvPr/>
        </p:nvSpPr>
        <p:spPr>
          <a:xfrm>
            <a:off x="6811201" y="2280363"/>
            <a:ext cx="711686" cy="461665"/>
          </a:xfrm>
          <a:prstGeom prst="rect">
            <a:avLst/>
          </a:prstGeom>
          <a:noFill/>
        </p:spPr>
        <p:txBody>
          <a:bodyPr wrap="square" rtlCol="0">
            <a:spAutoFit/>
          </a:bodyPr>
          <a:lstStyle/>
          <a:p>
            <a:pPr algn="ctr"/>
            <a:r>
              <a:rPr lang="en-US" altLang="ja-JP" sz="1200" b="1" u="none" dirty="0" smtClean="0">
                <a:solidFill>
                  <a:srgbClr val="FF0000"/>
                </a:solidFill>
                <a:latin typeface="Times New Roman"/>
                <a:ea typeface="メイリオ"/>
                <a:cs typeface="Times New Roman"/>
              </a:rPr>
              <a:t>Natural smile</a:t>
            </a:r>
            <a:endParaRPr kumimoji="1" lang="ja-JP" altLang="en-US" sz="1200" b="1" u="none" dirty="0">
              <a:solidFill>
                <a:srgbClr val="FF0000"/>
              </a:solidFill>
              <a:latin typeface="Times New Roman"/>
              <a:ea typeface="メイリオ"/>
              <a:cs typeface="Times New Roman"/>
            </a:endParaRPr>
          </a:p>
        </p:txBody>
      </p:sp>
      <p:sp>
        <p:nvSpPr>
          <p:cNvPr id="11" name="テキスト ボックス 10"/>
          <p:cNvSpPr txBox="1"/>
          <p:nvPr/>
        </p:nvSpPr>
        <p:spPr>
          <a:xfrm>
            <a:off x="7777105" y="3762797"/>
            <a:ext cx="1366894" cy="276999"/>
          </a:xfrm>
          <a:prstGeom prst="rect">
            <a:avLst/>
          </a:prstGeom>
          <a:noFill/>
        </p:spPr>
        <p:txBody>
          <a:bodyPr wrap="square" rtlCol="0">
            <a:spAutoFit/>
          </a:bodyPr>
          <a:lstStyle/>
          <a:p>
            <a:pPr algn="ctr"/>
            <a:r>
              <a:rPr kumimoji="1" lang="en-US" altLang="ja-JP" sz="1200" b="1" u="none" dirty="0" smtClean="0">
                <a:solidFill>
                  <a:srgbClr val="FF0000"/>
                </a:solidFill>
                <a:latin typeface="Times New Roman"/>
                <a:ea typeface="メイリオ"/>
                <a:cs typeface="Times New Roman"/>
              </a:rPr>
              <a:t>Multiple-spindle</a:t>
            </a:r>
            <a:endParaRPr kumimoji="1" lang="ja-JP" altLang="en-US" sz="1200" b="1" u="none" dirty="0">
              <a:solidFill>
                <a:srgbClr val="FF0000"/>
              </a:solidFill>
              <a:latin typeface="Times New Roman"/>
              <a:ea typeface="メイリオ"/>
              <a:cs typeface="Times New Roman"/>
            </a:endParaRPr>
          </a:p>
        </p:txBody>
      </p:sp>
      <p:sp>
        <p:nvSpPr>
          <p:cNvPr id="12" name="テキスト ボックス 11"/>
          <p:cNvSpPr txBox="1"/>
          <p:nvPr/>
        </p:nvSpPr>
        <p:spPr>
          <a:xfrm>
            <a:off x="2082266" y="489789"/>
            <a:ext cx="4850006" cy="584776"/>
          </a:xfrm>
          <a:prstGeom prst="rect">
            <a:avLst/>
          </a:prstGeom>
          <a:noFill/>
        </p:spPr>
        <p:txBody>
          <a:bodyPr wrap="none" rtlCol="0">
            <a:spAutoFit/>
          </a:bodyPr>
          <a:lstStyle/>
          <a:p>
            <a:pPr algn="ctr"/>
            <a:r>
              <a:rPr kumimoji="1" lang="en-US" altLang="ja-JP" sz="1600" b="1" u="none" dirty="0" smtClean="0">
                <a:solidFill>
                  <a:srgbClr val="FF0000"/>
                </a:solidFill>
              </a:rPr>
              <a:t>Sensing  + Flat heater + CFGP + CNT composite</a:t>
            </a:r>
          </a:p>
          <a:p>
            <a:pPr algn="ctr"/>
            <a:r>
              <a:rPr lang="en-US" altLang="ja-JP" sz="1600" b="1" u="none" dirty="0" smtClean="0">
                <a:solidFill>
                  <a:srgbClr val="FF0000"/>
                </a:solidFill>
              </a:rPr>
              <a:t>-&gt; Revolution of robot technology</a:t>
            </a:r>
            <a:endParaRPr kumimoji="1" lang="ja-JP" altLang="en-US" sz="1600" b="1" u="none" dirty="0">
              <a:solidFill>
                <a:srgbClr val="FF0000"/>
              </a:solidFill>
            </a:endParaRPr>
          </a:p>
        </p:txBody>
      </p:sp>
      <p:sp>
        <p:nvSpPr>
          <p:cNvPr id="13" name="テキスト ボックス 12"/>
          <p:cNvSpPr txBox="1"/>
          <p:nvPr/>
        </p:nvSpPr>
        <p:spPr>
          <a:xfrm>
            <a:off x="5711939" y="5435796"/>
            <a:ext cx="3147084" cy="495520"/>
          </a:xfrm>
          <a:prstGeom prst="rect">
            <a:avLst/>
          </a:prstGeom>
          <a:noFill/>
        </p:spPr>
        <p:txBody>
          <a:bodyPr wrap="square" rtlCol="0">
            <a:spAutoFit/>
          </a:bodyPr>
          <a:lstStyle/>
          <a:p>
            <a:pPr algn="ctr">
              <a:lnSpc>
                <a:spcPct val="110000"/>
              </a:lnSpc>
            </a:pPr>
            <a:r>
              <a:rPr kumimoji="1" lang="en-US" altLang="ja-JP" sz="1200" b="1" u="none" dirty="0" smtClean="0">
                <a:solidFill>
                  <a:srgbClr val="0000FF"/>
                </a:solidFill>
                <a:latin typeface="メイリオ"/>
                <a:ea typeface="メイリオ"/>
                <a:cs typeface="メイリオ"/>
              </a:rPr>
              <a:t>Stretch the spine by attitude control of foot with touch sensors</a:t>
            </a:r>
            <a:endParaRPr kumimoji="1" lang="ja-JP" altLang="en-US" sz="1200" b="1" u="none"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26353991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Summary</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39</a:t>
            </a:fld>
            <a:endParaRPr lang="en-US" altLang="ja-JP" dirty="0"/>
          </a:p>
        </p:txBody>
      </p:sp>
      <p:sp>
        <p:nvSpPr>
          <p:cNvPr id="5" name="テキスト ボックス 4"/>
          <p:cNvSpPr txBox="1"/>
          <p:nvPr/>
        </p:nvSpPr>
        <p:spPr>
          <a:xfrm>
            <a:off x="617217" y="1102571"/>
            <a:ext cx="8201855" cy="2411942"/>
          </a:xfrm>
          <a:prstGeom prst="rect">
            <a:avLst/>
          </a:prstGeom>
          <a:noFill/>
        </p:spPr>
        <p:txBody>
          <a:bodyPr wrap="square" rtlCol="0">
            <a:spAutoFit/>
          </a:bodyPr>
          <a:lstStyle/>
          <a:p>
            <a:pPr marL="342900" indent="-342900">
              <a:lnSpc>
                <a:spcPct val="120000"/>
              </a:lnSpc>
              <a:buFont typeface="+mj-lt"/>
              <a:buAutoNum type="arabicPeriod"/>
            </a:pPr>
            <a:r>
              <a:rPr lang="en-US" altLang="ja-JP" sz="1400" b="1" u="none" dirty="0" smtClean="0"/>
              <a:t>Watch Myth, Fake, and Real.</a:t>
            </a:r>
            <a:br>
              <a:rPr lang="en-US" altLang="ja-JP" sz="1400" b="1" u="none" dirty="0" smtClean="0"/>
            </a:br>
            <a:endParaRPr lang="en-US" altLang="ja-JP" sz="1400" b="1" u="none" dirty="0"/>
          </a:p>
          <a:p>
            <a:pPr marL="342900" indent="-342900">
              <a:lnSpc>
                <a:spcPct val="120000"/>
              </a:lnSpc>
              <a:buFont typeface="+mj-lt"/>
              <a:buAutoNum type="arabicPeriod"/>
            </a:pPr>
            <a:r>
              <a:rPr lang="en-US" altLang="ja-JP" sz="1400" b="1" u="none" dirty="0" smtClean="0"/>
              <a:t>It is important to understand characteristics of nano carbons.</a:t>
            </a:r>
            <a:br>
              <a:rPr lang="en-US" altLang="ja-JP" sz="1400" b="1" u="none" dirty="0" smtClean="0"/>
            </a:br>
            <a:endParaRPr lang="en-US" altLang="ja-JP" sz="1400" b="1" u="none" dirty="0" smtClean="0"/>
          </a:p>
          <a:p>
            <a:pPr marL="342900" indent="-342900">
              <a:lnSpc>
                <a:spcPct val="120000"/>
              </a:lnSpc>
              <a:buFont typeface="+mj-lt"/>
              <a:buAutoNum type="arabicPeriod"/>
            </a:pPr>
            <a:r>
              <a:rPr lang="en-US" altLang="ja-JP" sz="1400" b="1" u="none" dirty="0" smtClean="0"/>
              <a:t>Two step industrialization: Disperse or Assemble nano carbons, </a:t>
            </a:r>
            <a:r>
              <a:rPr lang="en-US" altLang="ja-JP" sz="1400" b="1" i="1" u="none" dirty="0" smtClean="0"/>
              <a:t>then</a:t>
            </a:r>
            <a:r>
              <a:rPr lang="en-US" altLang="ja-JP" sz="1400" b="1" u="none" dirty="0" smtClean="0"/>
              <a:t> Mix or Post treatment.</a:t>
            </a:r>
            <a:br>
              <a:rPr lang="en-US" altLang="ja-JP" sz="1400" b="1" u="none" dirty="0" smtClean="0"/>
            </a:br>
            <a:endParaRPr lang="en-US" altLang="ja-JP" sz="1400" b="1" u="none" dirty="0" smtClean="0"/>
          </a:p>
          <a:p>
            <a:pPr marL="342900" indent="-342900">
              <a:lnSpc>
                <a:spcPct val="120000"/>
              </a:lnSpc>
              <a:buFont typeface="+mj-lt"/>
              <a:buAutoNum type="arabicPeriod"/>
            </a:pPr>
            <a:r>
              <a:rPr lang="en-US" altLang="ja-JP" sz="1400" b="1" u="none" dirty="0" smtClean="0"/>
              <a:t>An ultimate goal is to make humanoid.</a:t>
            </a:r>
            <a:br>
              <a:rPr lang="en-US" altLang="ja-JP" sz="1400" b="1" u="none" dirty="0" smtClean="0"/>
            </a:br>
            <a:endParaRPr lang="en-US" altLang="ja-JP" sz="1400" b="1" u="none" dirty="0" smtClean="0"/>
          </a:p>
        </p:txBody>
      </p:sp>
    </p:spTree>
    <p:extLst>
      <p:ext uri="{BB962C8B-B14F-4D97-AF65-F5344CB8AC3E}">
        <p14:creationId xmlns:p14="http://schemas.microsoft.com/office/powerpoint/2010/main" val="11079543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What Carbon </a:t>
            </a:r>
            <a:r>
              <a:rPr lang="en-US" altLang="ja-JP" dirty="0"/>
              <a:t>C</a:t>
            </a:r>
            <a:r>
              <a:rPr kumimoji="1" lang="en-US" altLang="ja-JP" dirty="0" smtClean="0"/>
              <a:t>an </a:t>
            </a:r>
            <a:r>
              <a:rPr lang="en-US" altLang="ja-JP" dirty="0"/>
              <a:t>D</a:t>
            </a:r>
            <a:r>
              <a:rPr kumimoji="1" lang="en-US" altLang="ja-JP" dirty="0" smtClean="0"/>
              <a:t>o?</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4</a:t>
            </a:fld>
            <a:endParaRPr lang="en-US" altLang="ja-JP" dirty="0"/>
          </a:p>
        </p:txBody>
      </p:sp>
      <p:pic>
        <p:nvPicPr>
          <p:cNvPr id="5" name="図 4" descr="スクリーンショット 2018-05-15 9.22.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750" y="602294"/>
            <a:ext cx="7869403" cy="6137496"/>
          </a:xfrm>
          <a:prstGeom prst="rect">
            <a:avLst/>
          </a:prstGeom>
        </p:spPr>
      </p:pic>
      <p:sp>
        <p:nvSpPr>
          <p:cNvPr id="6" name="円/楕円 5"/>
          <p:cNvSpPr/>
          <p:nvPr/>
        </p:nvSpPr>
        <p:spPr bwMode="auto">
          <a:xfrm>
            <a:off x="6299146" y="3092948"/>
            <a:ext cx="491640" cy="491594"/>
          </a:xfrm>
          <a:prstGeom prst="ellipse">
            <a:avLst/>
          </a:prstGeom>
          <a:noFill/>
          <a:ln w="28575" cap="flat" cmpd="sng" algn="ctr">
            <a:solidFill>
              <a:srgbClr val="FF0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7" name="テキスト ボックス 6"/>
          <p:cNvSpPr txBox="1"/>
          <p:nvPr/>
        </p:nvSpPr>
        <p:spPr>
          <a:xfrm>
            <a:off x="5918475" y="2683287"/>
            <a:ext cx="1390375" cy="276999"/>
          </a:xfrm>
          <a:prstGeom prst="rect">
            <a:avLst/>
          </a:prstGeom>
          <a:noFill/>
        </p:spPr>
        <p:txBody>
          <a:bodyPr wrap="none" rtlCol="0">
            <a:spAutoFit/>
          </a:bodyPr>
          <a:lstStyle/>
          <a:p>
            <a:r>
              <a:rPr kumimoji="1" lang="en-US" altLang="ja-JP" sz="1200" b="1" u="none" dirty="0" smtClean="0">
                <a:solidFill>
                  <a:srgbClr val="0000FF"/>
                </a:solidFill>
                <a:latin typeface="Arial"/>
                <a:cs typeface="Arial"/>
              </a:rPr>
              <a:t>Semiconductors</a:t>
            </a:r>
            <a:endParaRPr kumimoji="1" lang="ja-JP" altLang="en-US" sz="1200" b="1" u="none" dirty="0">
              <a:solidFill>
                <a:srgbClr val="0000FF"/>
              </a:solidFill>
              <a:latin typeface="Arial"/>
              <a:cs typeface="Arial"/>
            </a:endParaRPr>
          </a:p>
        </p:txBody>
      </p:sp>
      <p:sp>
        <p:nvSpPr>
          <p:cNvPr id="10" name="正方形/長方形 9"/>
          <p:cNvSpPr/>
          <p:nvPr/>
        </p:nvSpPr>
        <p:spPr bwMode="auto">
          <a:xfrm>
            <a:off x="6316629" y="2960286"/>
            <a:ext cx="474157" cy="1423099"/>
          </a:xfrm>
          <a:prstGeom prst="rect">
            <a:avLst/>
          </a:prstGeom>
          <a:noFill/>
          <a:ln w="28575" cap="flat" cmpd="sng" algn="ctr">
            <a:solidFill>
              <a:srgbClr val="0000FF"/>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rgbClr val="0000FF"/>
              </a:solidFill>
              <a:effectLst/>
              <a:latin typeface="Arial" charset="0"/>
              <a:ea typeface="ＭＳ Ｐゴシック" pitchFamily="50" charset="-128"/>
            </a:endParaRPr>
          </a:p>
        </p:txBody>
      </p:sp>
    </p:spTree>
    <p:extLst>
      <p:ext uri="{BB962C8B-B14F-4D97-AF65-F5344CB8AC3E}">
        <p14:creationId xmlns:p14="http://schemas.microsoft.com/office/powerpoint/2010/main" val="8260987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Carbon Allotropes</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5</a:t>
            </a:fld>
            <a:endParaRPr lang="en-US" altLang="ja-JP" dirty="0"/>
          </a:p>
        </p:txBody>
      </p:sp>
      <p:pic>
        <p:nvPicPr>
          <p:cNvPr id="5" name="Picture 2" descr="SWNTカイラル3model"/>
          <p:cNvPicPr>
            <a:picLocks noChangeAspect="1" noChangeArrowheads="1"/>
          </p:cNvPicPr>
          <p:nvPr/>
        </p:nvPicPr>
        <p:blipFill>
          <a:blip r:embed="rId2">
            <a:lum contrast="10000"/>
            <a:extLst>
              <a:ext uri="{28A0092B-C50C-407E-A947-70E740481C1C}">
                <a14:useLocalDpi xmlns:a14="http://schemas.microsoft.com/office/drawing/2010/main" val="0"/>
              </a:ext>
            </a:extLst>
          </a:blip>
          <a:srcRect b="17159"/>
          <a:stretch>
            <a:fillRect/>
          </a:stretch>
        </p:blipFill>
        <p:spPr bwMode="auto">
          <a:xfrm>
            <a:off x="808186" y="1211674"/>
            <a:ext cx="2927328" cy="312535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3"/>
          <p:cNvSpPr txBox="1">
            <a:spLocks noChangeArrowheads="1"/>
          </p:cNvSpPr>
          <p:nvPr/>
        </p:nvSpPr>
        <p:spPr bwMode="auto">
          <a:xfrm>
            <a:off x="1260943" y="793687"/>
            <a:ext cx="18948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ja-JP" sz="1600" b="1" i="1" u="none" dirty="0">
                <a:effectLst>
                  <a:outerShdw blurRad="38100" dist="38100" dir="2700000" algn="tl">
                    <a:srgbClr val="DDDDDD"/>
                  </a:outerShdw>
                </a:effectLst>
                <a:latin typeface="Times New Roman"/>
                <a:cs typeface="Times New Roman"/>
              </a:rPr>
              <a:t> Carbon </a:t>
            </a:r>
            <a:r>
              <a:rPr lang="en-US" altLang="ja-JP" sz="1600" b="1" i="1" u="none" dirty="0" smtClean="0">
                <a:effectLst>
                  <a:outerShdw blurRad="38100" dist="38100" dir="2700000" algn="tl">
                    <a:srgbClr val="DDDDDD"/>
                  </a:outerShdw>
                </a:effectLst>
                <a:latin typeface="Times New Roman"/>
                <a:cs typeface="Times New Roman"/>
              </a:rPr>
              <a:t>Nanotube</a:t>
            </a:r>
            <a:endParaRPr lang="en-US" altLang="ja-JP" sz="1600" b="1" i="1" u="none" dirty="0">
              <a:effectLst>
                <a:outerShdw blurRad="38100" dist="38100" dir="2700000" algn="tl">
                  <a:srgbClr val="DDDDDD"/>
                </a:outerShdw>
              </a:effectLst>
              <a:latin typeface="Times New Roman"/>
              <a:cs typeface="Times New Roman"/>
            </a:endParaRPr>
          </a:p>
        </p:txBody>
      </p:sp>
      <p:pic>
        <p:nvPicPr>
          <p:cNvPr id="7" name="Picture 5" descr="sheet　NT　mode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070" y="4400164"/>
            <a:ext cx="2663825" cy="16097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8" name="Line 6"/>
          <p:cNvSpPr>
            <a:spLocks noChangeShapeType="1"/>
          </p:cNvSpPr>
          <p:nvPr/>
        </p:nvSpPr>
        <p:spPr bwMode="auto">
          <a:xfrm flipV="1">
            <a:off x="1260943" y="5760237"/>
            <a:ext cx="170505" cy="448167"/>
          </a:xfrm>
          <a:prstGeom prst="line">
            <a:avLst/>
          </a:prstGeom>
          <a:noFill/>
          <a:ln w="28575" cmpd="sng">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ja-JP" altLang="en-US" u="none"/>
          </a:p>
        </p:txBody>
      </p:sp>
      <p:sp>
        <p:nvSpPr>
          <p:cNvPr id="9" name="Text Box 7"/>
          <p:cNvSpPr txBox="1">
            <a:spLocks noChangeArrowheads="1"/>
          </p:cNvSpPr>
          <p:nvPr/>
        </p:nvSpPr>
        <p:spPr bwMode="auto">
          <a:xfrm>
            <a:off x="777579" y="6170558"/>
            <a:ext cx="982644" cy="30777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ja-JP" sz="1400" b="1" i="1" u="none" dirty="0" smtClean="0">
                <a:latin typeface="Times New Roman"/>
                <a:cs typeface="Times New Roman"/>
              </a:rPr>
              <a:t>Graphene</a:t>
            </a:r>
            <a:endParaRPr lang="en-US" altLang="ja-JP" sz="1400" b="1" i="1" u="none" dirty="0">
              <a:latin typeface="Times New Roman"/>
              <a:cs typeface="Times New Roman"/>
            </a:endParaRPr>
          </a:p>
        </p:txBody>
      </p:sp>
      <p:pic>
        <p:nvPicPr>
          <p:cNvPr id="10" name="図 9" descr="スクリーンショット 2018-05-14 14.10.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5733" y="1241640"/>
            <a:ext cx="2349500" cy="2171700"/>
          </a:xfrm>
          <a:prstGeom prst="rect">
            <a:avLst/>
          </a:prstGeom>
        </p:spPr>
      </p:pic>
      <p:sp>
        <p:nvSpPr>
          <p:cNvPr id="11" name="Text Box 3"/>
          <p:cNvSpPr txBox="1">
            <a:spLocks noChangeArrowheads="1"/>
          </p:cNvSpPr>
          <p:nvPr/>
        </p:nvSpPr>
        <p:spPr bwMode="auto">
          <a:xfrm>
            <a:off x="4892665" y="793687"/>
            <a:ext cx="105569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ja-JP" sz="1600" b="1" i="1" u="none" dirty="0">
                <a:effectLst>
                  <a:outerShdw blurRad="38100" dist="38100" dir="2700000" algn="tl">
                    <a:srgbClr val="DDDDDD"/>
                  </a:outerShdw>
                </a:effectLst>
                <a:latin typeface="Times New Roman"/>
                <a:cs typeface="Times New Roman"/>
              </a:rPr>
              <a:t> </a:t>
            </a:r>
            <a:r>
              <a:rPr lang="en-US" altLang="ja-JP" sz="1600" b="1" i="1" u="none" dirty="0" smtClean="0">
                <a:effectLst>
                  <a:outerShdw blurRad="38100" dist="38100" dir="2700000" algn="tl">
                    <a:srgbClr val="DDDDDD"/>
                  </a:outerShdw>
                </a:effectLst>
                <a:latin typeface="Times New Roman"/>
                <a:cs typeface="Times New Roman"/>
              </a:rPr>
              <a:t>Graphite</a:t>
            </a:r>
            <a:endParaRPr lang="en-US" altLang="ja-JP" sz="1600" b="1" i="1" u="none" dirty="0">
              <a:effectLst>
                <a:outerShdw blurRad="38100" dist="38100" dir="2700000" algn="tl">
                  <a:srgbClr val="DDDDDD"/>
                </a:outerShdw>
              </a:effectLst>
              <a:latin typeface="Times New Roman"/>
              <a:cs typeface="Times New Roman"/>
            </a:endParaRPr>
          </a:p>
        </p:txBody>
      </p:sp>
      <p:pic>
        <p:nvPicPr>
          <p:cNvPr id="12" name="図 11" descr="スクリーンショット 2018-05-14 14.12.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851" y="1211674"/>
            <a:ext cx="2075996" cy="2085390"/>
          </a:xfrm>
          <a:prstGeom prst="rect">
            <a:avLst/>
          </a:prstGeom>
        </p:spPr>
      </p:pic>
      <p:sp>
        <p:nvSpPr>
          <p:cNvPr id="13" name="Text Box 3"/>
          <p:cNvSpPr txBox="1">
            <a:spLocks noChangeArrowheads="1"/>
          </p:cNvSpPr>
          <p:nvPr/>
        </p:nvSpPr>
        <p:spPr bwMode="auto">
          <a:xfrm>
            <a:off x="7171790" y="793687"/>
            <a:ext cx="113544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ja-JP" sz="1600" b="1" i="1" u="none" dirty="0">
                <a:effectLst>
                  <a:outerShdw blurRad="38100" dist="38100" dir="2700000" algn="tl">
                    <a:srgbClr val="DDDDDD"/>
                  </a:outerShdw>
                </a:effectLst>
                <a:latin typeface="Times New Roman"/>
                <a:cs typeface="Times New Roman"/>
              </a:rPr>
              <a:t> </a:t>
            </a:r>
            <a:r>
              <a:rPr lang="en-US" altLang="ja-JP" sz="1600" b="1" i="1" u="none" dirty="0" smtClean="0">
                <a:effectLst>
                  <a:outerShdw blurRad="38100" dist="38100" dir="2700000" algn="tl">
                    <a:srgbClr val="DDDDDD"/>
                  </a:outerShdw>
                </a:effectLst>
                <a:latin typeface="Times New Roman"/>
                <a:cs typeface="Times New Roman"/>
              </a:rPr>
              <a:t>Fullerene</a:t>
            </a:r>
            <a:endParaRPr lang="en-US" altLang="ja-JP" sz="1600" b="1" i="1" u="none" dirty="0">
              <a:effectLst>
                <a:outerShdw blurRad="38100" dist="38100" dir="2700000" algn="tl">
                  <a:srgbClr val="DDDDDD"/>
                </a:outerShdw>
              </a:effectLst>
              <a:latin typeface="Times New Roman"/>
              <a:cs typeface="Times New Roman"/>
            </a:endParaRPr>
          </a:p>
        </p:txBody>
      </p:sp>
      <p:pic>
        <p:nvPicPr>
          <p:cNvPr id="14" name="図 13" descr="スクリーンショット 2018-05-14 14.13.3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854460" y="3711877"/>
            <a:ext cx="1231233" cy="1846850"/>
          </a:xfrm>
          <a:prstGeom prst="rect">
            <a:avLst/>
          </a:prstGeom>
        </p:spPr>
      </p:pic>
      <p:sp>
        <p:nvSpPr>
          <p:cNvPr id="15" name="Text Box 3"/>
          <p:cNvSpPr txBox="1">
            <a:spLocks noChangeArrowheads="1"/>
          </p:cNvSpPr>
          <p:nvPr/>
        </p:nvSpPr>
        <p:spPr bwMode="auto">
          <a:xfrm>
            <a:off x="4435052" y="3702371"/>
            <a:ext cx="18713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ja-JP" sz="1600" b="1" i="1" u="none" dirty="0">
                <a:effectLst>
                  <a:outerShdw blurRad="38100" dist="38100" dir="2700000" algn="tl">
                    <a:srgbClr val="DDDDDD"/>
                  </a:outerShdw>
                </a:effectLst>
                <a:latin typeface="Times New Roman"/>
                <a:cs typeface="Times New Roman"/>
              </a:rPr>
              <a:t> </a:t>
            </a:r>
            <a:r>
              <a:rPr lang="en-US" altLang="ja-JP" sz="1600" b="1" i="1" u="none" dirty="0" smtClean="0">
                <a:effectLst>
                  <a:outerShdw blurRad="38100" dist="38100" dir="2700000" algn="tl">
                    <a:srgbClr val="DDDDDD"/>
                  </a:outerShdw>
                </a:effectLst>
                <a:latin typeface="Times New Roman"/>
                <a:cs typeface="Times New Roman"/>
              </a:rPr>
              <a:t>Carbon Nanohorn</a:t>
            </a:r>
            <a:endParaRPr lang="en-US" altLang="ja-JP" sz="1600" b="1" i="1" u="none" dirty="0">
              <a:effectLst>
                <a:outerShdw blurRad="38100" dist="38100" dir="2700000" algn="tl">
                  <a:srgbClr val="DDDDDD"/>
                </a:outerShdw>
              </a:effectLst>
              <a:latin typeface="Times New Roman"/>
              <a:cs typeface="Times New Roman"/>
            </a:endParaRPr>
          </a:p>
        </p:txBody>
      </p:sp>
      <p:pic>
        <p:nvPicPr>
          <p:cNvPr id="16" name="図 15" descr="スクリーンショット 2018-05-14 14.15.4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4491" y="4040925"/>
            <a:ext cx="1823916" cy="1658105"/>
          </a:xfrm>
          <a:prstGeom prst="rect">
            <a:avLst/>
          </a:prstGeom>
        </p:spPr>
      </p:pic>
      <p:sp>
        <p:nvSpPr>
          <p:cNvPr id="17" name="Text Box 3"/>
          <p:cNvSpPr txBox="1">
            <a:spLocks noChangeArrowheads="1"/>
          </p:cNvSpPr>
          <p:nvPr/>
        </p:nvSpPr>
        <p:spPr bwMode="auto">
          <a:xfrm>
            <a:off x="6691163" y="3702371"/>
            <a:ext cx="19777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ja-JP" sz="1600" b="1" i="1" u="none" dirty="0">
                <a:effectLst>
                  <a:outerShdw blurRad="38100" dist="38100" dir="2700000" algn="tl">
                    <a:srgbClr val="DDDDDD"/>
                  </a:outerShdw>
                </a:effectLst>
                <a:latin typeface="Times New Roman"/>
                <a:cs typeface="Times New Roman"/>
              </a:rPr>
              <a:t> </a:t>
            </a:r>
            <a:r>
              <a:rPr lang="en-US" altLang="ja-JP" sz="1600" b="1" i="1" u="none" dirty="0" smtClean="0">
                <a:effectLst>
                  <a:outerShdw blurRad="38100" dist="38100" dir="2700000" algn="tl">
                    <a:srgbClr val="DDDDDD"/>
                  </a:outerShdw>
                </a:effectLst>
                <a:latin typeface="Times New Roman"/>
                <a:cs typeface="Times New Roman"/>
              </a:rPr>
              <a:t>Amorphous Carbon</a:t>
            </a:r>
            <a:endParaRPr lang="en-US" altLang="ja-JP" sz="1600" b="1" i="1" u="none" dirty="0">
              <a:effectLst>
                <a:outerShdw blurRad="38100" dist="38100" dir="2700000" algn="tl">
                  <a:srgbClr val="DDDDDD"/>
                </a:outerShdw>
              </a:effectLst>
              <a:latin typeface="Times New Roman"/>
              <a:cs typeface="Times New Roman"/>
            </a:endParaRPr>
          </a:p>
        </p:txBody>
      </p:sp>
      <p:pic>
        <p:nvPicPr>
          <p:cNvPr id="18" name="図 17" descr="スクリーンショット 2018-05-17 14.57.37.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0967" y="5612662"/>
            <a:ext cx="1235235" cy="927729"/>
          </a:xfrm>
          <a:prstGeom prst="rect">
            <a:avLst/>
          </a:prstGeom>
        </p:spPr>
      </p:pic>
      <p:sp>
        <p:nvSpPr>
          <p:cNvPr id="19" name="Text Box 3"/>
          <p:cNvSpPr txBox="1">
            <a:spLocks noChangeArrowheads="1"/>
          </p:cNvSpPr>
          <p:nvPr/>
        </p:nvSpPr>
        <p:spPr bwMode="auto">
          <a:xfrm>
            <a:off x="5267712" y="5881426"/>
            <a:ext cx="103866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ja-JP" sz="1600" b="1" i="1" u="none" dirty="0" smtClean="0">
                <a:effectLst>
                  <a:outerShdw blurRad="38100" dist="38100" dir="2700000" algn="tl">
                    <a:srgbClr val="DDDDDD"/>
                  </a:outerShdw>
                </a:effectLst>
                <a:latin typeface="Times New Roman"/>
                <a:cs typeface="Times New Roman"/>
              </a:rPr>
              <a:t>Diamond</a:t>
            </a:r>
            <a:endParaRPr lang="en-US" altLang="ja-JP" sz="1600" b="1" i="1" u="none" dirty="0">
              <a:effectLst>
                <a:outerShdw blurRad="38100" dist="38100" dir="2700000" algn="tl">
                  <a:srgbClr val="DDDDDD"/>
                </a:outerShdw>
              </a:effectLst>
              <a:latin typeface="Times New Roman"/>
              <a:cs typeface="Times New Roman"/>
            </a:endParaRPr>
          </a:p>
        </p:txBody>
      </p:sp>
    </p:spTree>
    <p:extLst>
      <p:ext uri="{BB962C8B-B14F-4D97-AF65-F5344CB8AC3E}">
        <p14:creationId xmlns:p14="http://schemas.microsoft.com/office/powerpoint/2010/main" val="38759915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What Characteristics of  sp</a:t>
            </a:r>
            <a:r>
              <a:rPr kumimoji="1" lang="en-US" altLang="ja-JP" baseline="30000" dirty="0" smtClean="0"/>
              <a:t>2</a:t>
            </a:r>
            <a:r>
              <a:rPr kumimoji="1" lang="en-US" altLang="ja-JP" dirty="0" smtClean="0"/>
              <a:t> Carbons</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6</a:t>
            </a:fld>
            <a:endParaRPr lang="en-US" altLang="ja-JP" dirty="0"/>
          </a:p>
        </p:txBody>
      </p:sp>
      <p:graphicFrame>
        <p:nvGraphicFramePr>
          <p:cNvPr id="8" name="表 7"/>
          <p:cNvGraphicFramePr>
            <a:graphicFrameLocks noGrp="1"/>
          </p:cNvGraphicFramePr>
          <p:nvPr>
            <p:extLst>
              <p:ext uri="{D42A27DB-BD31-4B8C-83A1-F6EECF244321}">
                <p14:modId xmlns:p14="http://schemas.microsoft.com/office/powerpoint/2010/main" val="1630609674"/>
              </p:ext>
            </p:extLst>
          </p:nvPr>
        </p:nvGraphicFramePr>
        <p:xfrm>
          <a:off x="71695" y="637168"/>
          <a:ext cx="8972440" cy="3489960"/>
        </p:xfrm>
        <a:graphic>
          <a:graphicData uri="http://schemas.openxmlformats.org/drawingml/2006/table">
            <a:tbl>
              <a:tblPr firstRow="1" bandRow="1">
                <a:tableStyleId>{C083E6E3-FA7D-4D7B-A595-EF9225AFEA82}</a:tableStyleId>
              </a:tblPr>
              <a:tblGrid>
                <a:gridCol w="286793"/>
                <a:gridCol w="2414345"/>
                <a:gridCol w="6271302"/>
              </a:tblGrid>
              <a:tr h="370840">
                <a:tc>
                  <a:txBody>
                    <a:bodyPr/>
                    <a:lstStyle/>
                    <a:p>
                      <a:pPr algn="ctr"/>
                      <a:endParaRPr kumimoji="1" lang="ja-JP" altLang="en-US" sz="1200" b="1" i="0" dirty="0">
                        <a:latin typeface="Arial"/>
                        <a:cs typeface="Aria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en-US" altLang="ja-JP" sz="1200" dirty="0" smtClean="0"/>
                        <a:t>Questions</a:t>
                      </a:r>
                      <a:endParaRPr kumimoji="1" lang="ja-JP" altLang="en-US" sz="1200" b="1" i="0" dirty="0">
                        <a:latin typeface="Arial"/>
                        <a:cs typeface="Aria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kumimoji="1" lang="en-US" altLang="ja-JP" sz="1200" dirty="0" smtClean="0"/>
                        <a:t>Notes</a:t>
                      </a:r>
                      <a:endParaRPr kumimoji="1" lang="ja-JP" altLang="en-US" sz="1200" b="1" i="0" dirty="0">
                        <a:latin typeface="Arial"/>
                        <a:cs typeface="Arial"/>
                      </a:endParaRPr>
                    </a:p>
                  </a:txBody>
                  <a:tcP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kumimoji="1" lang="en-US" altLang="ja-JP" sz="1200" b="1" dirty="0" smtClean="0"/>
                        <a:t>1</a:t>
                      </a:r>
                      <a:endParaRPr kumimoji="1" lang="ja-JP" altLang="en-US" sz="1200" b="1" i="0" dirty="0">
                        <a:latin typeface="Arial"/>
                        <a:cs typeface="Arial"/>
                      </a:endParaRPr>
                    </a:p>
                  </a:txBody>
                  <a:tcPr>
                    <a:lnT w="12700" cap="flat" cmpd="sng" algn="ctr">
                      <a:solidFill>
                        <a:scrgbClr r="0" g="0" b="0"/>
                      </a:solidFill>
                      <a:prstDash val="solid"/>
                      <a:round/>
                      <a:headEnd type="none" w="med" len="med"/>
                      <a:tailEnd type="none" w="med" len="med"/>
                    </a:lnT>
                  </a:tcPr>
                </a:tc>
                <a:tc>
                  <a:txBody>
                    <a:bodyPr/>
                    <a:lstStyle/>
                    <a:p>
                      <a:r>
                        <a:rPr kumimoji="1" lang="en-US" altLang="ja-JP" sz="1200" b="1" dirty="0" smtClean="0"/>
                        <a:t>Has</a:t>
                      </a:r>
                      <a:r>
                        <a:rPr kumimoji="1" lang="en-US" altLang="ja-JP" sz="1200" b="1" baseline="0" dirty="0" smtClean="0"/>
                        <a:t> band gap?</a:t>
                      </a:r>
                      <a:endParaRPr kumimoji="1" lang="ja-JP" altLang="en-US" sz="1200" b="1" i="0" dirty="0">
                        <a:latin typeface="Arial"/>
                        <a:cs typeface="Arial"/>
                      </a:endParaRPr>
                    </a:p>
                  </a:txBody>
                  <a:tcPr>
                    <a:lnT w="12700" cap="flat" cmpd="sng" algn="ctr">
                      <a:solidFill>
                        <a:scrgbClr r="0" g="0" b="0"/>
                      </a:solidFill>
                      <a:prstDash val="solid"/>
                      <a:round/>
                      <a:headEnd type="none" w="med" len="med"/>
                      <a:tailEnd type="none" w="med" len="med"/>
                    </a:lnT>
                  </a:tcPr>
                </a:tc>
                <a:tc>
                  <a:txBody>
                    <a:bodyPr/>
                    <a:lstStyle/>
                    <a:p>
                      <a:r>
                        <a:rPr kumimoji="1" lang="en-US" altLang="ja-JP" sz="1200" b="1" dirty="0" smtClean="0"/>
                        <a:t>Graphene is no-band gap semiconductor. CNTs depend on their chirality.</a:t>
                      </a:r>
                      <a:endParaRPr kumimoji="1" lang="ja-JP" altLang="en-US" sz="1200" b="1" i="0" dirty="0">
                        <a:latin typeface="Arial"/>
                        <a:cs typeface="Arial"/>
                      </a:endParaRPr>
                    </a:p>
                  </a:txBody>
                  <a:tcPr>
                    <a:lnT w="12700" cap="flat" cmpd="sng" algn="ctr">
                      <a:solidFill>
                        <a:scrgbClr r="0" g="0" b="0"/>
                      </a:solidFill>
                      <a:prstDash val="solid"/>
                      <a:round/>
                      <a:headEnd type="none" w="med" len="med"/>
                      <a:tailEnd type="none" w="med" len="med"/>
                    </a:lnT>
                  </a:tcPr>
                </a:tc>
              </a:tr>
              <a:tr h="370840">
                <a:tc>
                  <a:txBody>
                    <a:bodyPr/>
                    <a:lstStyle/>
                    <a:p>
                      <a:pPr algn="ctr"/>
                      <a:r>
                        <a:rPr kumimoji="1" lang="en-US" altLang="ja-JP" sz="1200" b="1" dirty="0" smtClean="0"/>
                        <a:t>2</a:t>
                      </a:r>
                      <a:endParaRPr kumimoji="1" lang="ja-JP" altLang="en-US" sz="1200" b="1" i="0" dirty="0">
                        <a:latin typeface="Arial"/>
                        <a:cs typeface="Arial"/>
                      </a:endParaRPr>
                    </a:p>
                  </a:txBody>
                  <a:tcPr/>
                </a:tc>
                <a:tc>
                  <a:txBody>
                    <a:bodyPr/>
                    <a:lstStyle/>
                    <a:p>
                      <a:r>
                        <a:rPr kumimoji="1" lang="en-US" altLang="ja-JP" sz="1200" b="1" dirty="0" smtClean="0"/>
                        <a:t>Synthesized</a:t>
                      </a:r>
                      <a:r>
                        <a:rPr kumimoji="1" lang="en-US" altLang="ja-JP" sz="1200" b="1" baseline="0" dirty="0" smtClean="0"/>
                        <a:t> commercially?</a:t>
                      </a:r>
                      <a:endParaRPr kumimoji="1" lang="ja-JP" altLang="en-US" sz="1200" b="1" i="0" dirty="0">
                        <a:latin typeface="Arial"/>
                        <a:cs typeface="Arial"/>
                      </a:endParaRPr>
                    </a:p>
                  </a:txBody>
                  <a:tcPr/>
                </a:tc>
                <a:tc>
                  <a:txBody>
                    <a:bodyPr/>
                    <a:lstStyle/>
                    <a:p>
                      <a:r>
                        <a:rPr kumimoji="1" lang="en-US" altLang="ja-JP" sz="1200" b="1" i="0" dirty="0" smtClean="0">
                          <a:latin typeface="Arial"/>
                          <a:cs typeface="Arial"/>
                        </a:rPr>
                        <a:t>[Yes[</a:t>
                      </a:r>
                      <a:r>
                        <a:rPr kumimoji="1" lang="en-US" altLang="ja-JP" sz="1200" b="1" i="0" baseline="0" dirty="0" smtClean="0">
                          <a:latin typeface="Arial"/>
                          <a:cs typeface="Arial"/>
                        </a:rPr>
                        <a:t> </a:t>
                      </a:r>
                      <a:r>
                        <a:rPr kumimoji="1" lang="en-US" altLang="ja-JP" sz="1200" b="1" i="0" dirty="0" smtClean="0">
                          <a:latin typeface="Arial"/>
                          <a:cs typeface="Arial"/>
                        </a:rPr>
                        <a:t>Graphite,</a:t>
                      </a:r>
                      <a:r>
                        <a:rPr kumimoji="1" lang="en-US" altLang="ja-JP" sz="1200" b="1" i="0" baseline="0" dirty="0" smtClean="0">
                          <a:latin typeface="Arial"/>
                          <a:cs typeface="Arial"/>
                        </a:rPr>
                        <a:t> Amorphous C, MWCNTs, DWCNTs, SWCNTs Pseud-graphene, Fullerene</a:t>
                      </a:r>
                    </a:p>
                    <a:p>
                      <a:r>
                        <a:rPr kumimoji="1" lang="en-US" altLang="ja-JP" sz="1200" b="1" i="0" baseline="0" dirty="0" smtClean="0">
                          <a:latin typeface="Arial"/>
                          <a:cs typeface="Arial"/>
                        </a:rPr>
                        <a:t>[Yes/No] Pure graphene</a:t>
                      </a:r>
                    </a:p>
                    <a:p>
                      <a:r>
                        <a:rPr kumimoji="1" lang="en-US" altLang="ja-JP" sz="1200" b="1" i="0" baseline="0" dirty="0" smtClean="0">
                          <a:latin typeface="Arial"/>
                          <a:cs typeface="Arial"/>
                        </a:rPr>
                        <a:t>[No] Nano Horn</a:t>
                      </a:r>
                      <a:endParaRPr kumimoji="1" lang="ja-JP" altLang="en-US" sz="1200" b="1" i="0" dirty="0">
                        <a:latin typeface="Arial"/>
                        <a:cs typeface="Arial"/>
                      </a:endParaRPr>
                    </a:p>
                  </a:txBody>
                  <a:tcPr/>
                </a:tc>
              </a:tr>
              <a:tr h="370840">
                <a:tc>
                  <a:txBody>
                    <a:bodyPr/>
                    <a:lstStyle/>
                    <a:p>
                      <a:pPr algn="ctr"/>
                      <a:r>
                        <a:rPr kumimoji="1" lang="en-US" altLang="ja-JP" sz="1200" b="1" i="0" dirty="0" smtClean="0">
                          <a:latin typeface="Arial"/>
                          <a:cs typeface="Arial"/>
                        </a:rPr>
                        <a:t>3</a:t>
                      </a:r>
                      <a:endParaRPr kumimoji="1" lang="ja-JP" altLang="en-US" sz="1200" b="1" i="0" dirty="0">
                        <a:latin typeface="Arial"/>
                        <a:cs typeface="Arial"/>
                      </a:endParaRPr>
                    </a:p>
                  </a:txBody>
                  <a:tcPr/>
                </a:tc>
                <a:tc>
                  <a:txBody>
                    <a:bodyPr/>
                    <a:lstStyle/>
                    <a:p>
                      <a:r>
                        <a:rPr kumimoji="1" lang="en-US" altLang="ja-JP" sz="1200" b="1" i="0" dirty="0" smtClean="0">
                          <a:latin typeface="Arial"/>
                          <a:cs typeface="Arial"/>
                        </a:rPr>
                        <a:t>What purity we can obtain?</a:t>
                      </a:r>
                      <a:endParaRPr kumimoji="1" lang="ja-JP" altLang="en-US" sz="1200" b="1" i="0" dirty="0">
                        <a:latin typeface="Arial"/>
                        <a:cs typeface="Arial"/>
                      </a:endParaRPr>
                    </a:p>
                  </a:txBody>
                  <a:tcPr/>
                </a:tc>
                <a:tc>
                  <a:txBody>
                    <a:bodyPr/>
                    <a:lstStyle/>
                    <a:p>
                      <a:r>
                        <a:rPr kumimoji="1" lang="en-US" altLang="ja-JP" sz="1200" b="1" i="0" dirty="0" smtClean="0">
                          <a:latin typeface="Arial"/>
                          <a:cs typeface="Arial"/>
                        </a:rPr>
                        <a:t>Very</a:t>
                      </a:r>
                      <a:r>
                        <a:rPr kumimoji="1" lang="en-US" altLang="ja-JP" sz="1200" b="1" i="0" baseline="0" dirty="0" smtClean="0">
                          <a:latin typeface="Arial"/>
                          <a:cs typeface="Arial"/>
                        </a:rPr>
                        <a:t> High: Graphite</a:t>
                      </a:r>
                    </a:p>
                    <a:p>
                      <a:r>
                        <a:rPr kumimoji="1" lang="en-US" altLang="ja-JP" sz="1200" b="1" i="0" baseline="0" dirty="0" smtClean="0">
                          <a:latin typeface="Arial"/>
                          <a:cs typeface="Arial"/>
                        </a:rPr>
                        <a:t>High: DWCNTs, MWCNTs, Fullerene</a:t>
                      </a:r>
                    </a:p>
                    <a:p>
                      <a:r>
                        <a:rPr kumimoji="1" lang="en-US" altLang="ja-JP" sz="1200" b="1" i="0" baseline="0" dirty="0" smtClean="0">
                          <a:latin typeface="Arial"/>
                          <a:cs typeface="Arial"/>
                        </a:rPr>
                        <a:t>Metal impurities: MWCNTs, SWCNTs, Graphene </a:t>
                      </a:r>
                      <a:endParaRPr kumimoji="1" lang="ja-JP" altLang="en-US" sz="1200" b="1" i="0" dirty="0">
                        <a:latin typeface="Arial"/>
                        <a:cs typeface="Arial"/>
                      </a:endParaRPr>
                    </a:p>
                  </a:txBody>
                  <a:tcPr/>
                </a:tc>
              </a:tr>
              <a:tr h="370840">
                <a:tc>
                  <a:txBody>
                    <a:bodyPr/>
                    <a:lstStyle/>
                    <a:p>
                      <a:pPr algn="ctr"/>
                      <a:r>
                        <a:rPr kumimoji="1" lang="en-US" altLang="ja-JP" sz="1200" b="1" i="0" dirty="0" smtClean="0">
                          <a:latin typeface="Arial"/>
                          <a:cs typeface="Arial"/>
                        </a:rPr>
                        <a:t>4</a:t>
                      </a:r>
                      <a:endParaRPr kumimoji="1" lang="ja-JP" altLang="en-US" sz="1200" b="1" i="0" dirty="0">
                        <a:latin typeface="Arial"/>
                        <a:cs typeface="Arial"/>
                      </a:endParaRPr>
                    </a:p>
                  </a:txBody>
                  <a:tcPr/>
                </a:tc>
                <a:tc>
                  <a:txBody>
                    <a:bodyPr/>
                    <a:lstStyle/>
                    <a:p>
                      <a:r>
                        <a:rPr kumimoji="1" lang="en-US" altLang="ja-JP" sz="1200" b="1" i="0" dirty="0" smtClean="0">
                          <a:latin typeface="Arial"/>
                          <a:cs typeface="Arial"/>
                        </a:rPr>
                        <a:t>Can react</a:t>
                      </a:r>
                      <a:r>
                        <a:rPr kumimoji="1" lang="en-US" altLang="ja-JP" sz="1200" b="1" i="0" baseline="0" dirty="0" smtClean="0">
                          <a:latin typeface="Arial"/>
                          <a:cs typeface="Arial"/>
                        </a:rPr>
                        <a:t> with the other atoms/functional groups?</a:t>
                      </a:r>
                      <a:endParaRPr kumimoji="1" lang="ja-JP" altLang="en-US" sz="1200" b="1" i="0" dirty="0">
                        <a:latin typeface="Arial"/>
                        <a:cs typeface="Arial"/>
                      </a:endParaRPr>
                    </a:p>
                  </a:txBody>
                  <a:tcPr/>
                </a:tc>
                <a:tc>
                  <a:txBody>
                    <a:bodyPr/>
                    <a:lstStyle/>
                    <a:p>
                      <a:r>
                        <a:rPr kumimoji="1" lang="en-US" altLang="ja-JP" sz="1200" b="1" i="0" dirty="0" smtClean="0">
                          <a:latin typeface="Arial"/>
                          <a:cs typeface="Arial"/>
                        </a:rPr>
                        <a:t>[Yes]</a:t>
                      </a:r>
                      <a:r>
                        <a:rPr kumimoji="1" lang="en-US" altLang="ja-JP" sz="1200" b="1" i="0" baseline="0" dirty="0" smtClean="0">
                          <a:latin typeface="Arial"/>
                          <a:cs typeface="Arial"/>
                        </a:rPr>
                        <a:t> except pure Graphite/Amorphous C</a:t>
                      </a:r>
                      <a:endParaRPr kumimoji="1" lang="ja-JP" altLang="en-US" sz="1200" b="1" i="0" dirty="0">
                        <a:latin typeface="Arial"/>
                        <a:cs typeface="Arial"/>
                      </a:endParaRPr>
                    </a:p>
                  </a:txBody>
                  <a:tcPr/>
                </a:tc>
              </a:tr>
              <a:tr h="370840">
                <a:tc>
                  <a:txBody>
                    <a:bodyPr/>
                    <a:lstStyle/>
                    <a:p>
                      <a:pPr algn="ctr"/>
                      <a:r>
                        <a:rPr kumimoji="1" lang="en-US" altLang="ja-JP" sz="1200" b="1" i="0" dirty="0" smtClean="0">
                          <a:latin typeface="Arial"/>
                          <a:cs typeface="Arial"/>
                        </a:rPr>
                        <a:t>5</a:t>
                      </a:r>
                      <a:endParaRPr kumimoji="1" lang="ja-JP" altLang="en-US" sz="1200" b="1" i="0" dirty="0">
                        <a:latin typeface="Arial"/>
                        <a:cs typeface="Arial"/>
                      </a:endParaRPr>
                    </a:p>
                  </a:txBody>
                  <a:tcPr/>
                </a:tc>
                <a:tc>
                  <a:txBody>
                    <a:bodyPr/>
                    <a:lstStyle/>
                    <a:p>
                      <a:r>
                        <a:rPr kumimoji="1" lang="en-US" altLang="ja-JP" sz="1200" b="1" i="0" dirty="0" smtClean="0">
                          <a:latin typeface="Arial"/>
                          <a:cs typeface="Arial"/>
                        </a:rPr>
                        <a:t>Can mix into media/matrix?</a:t>
                      </a:r>
                      <a:endParaRPr kumimoji="1" lang="ja-JP" altLang="en-US" sz="1200" b="1" i="0" dirty="0">
                        <a:latin typeface="Arial"/>
                        <a:cs typeface="Arial"/>
                      </a:endParaRPr>
                    </a:p>
                  </a:txBody>
                  <a:tcPr/>
                </a:tc>
                <a:tc>
                  <a:txBody>
                    <a:bodyPr/>
                    <a:lstStyle/>
                    <a:p>
                      <a:r>
                        <a:rPr kumimoji="1" lang="en-US" altLang="ja-JP" sz="1200" b="1" i="0" dirty="0" smtClean="0">
                          <a:latin typeface="Arial"/>
                          <a:cs typeface="Arial"/>
                        </a:rPr>
                        <a:t>Depends on media/matrix. Homogeneous</a:t>
                      </a:r>
                      <a:r>
                        <a:rPr kumimoji="1" lang="en-US" altLang="ja-JP" sz="1200" b="1" i="0" baseline="0" dirty="0" smtClean="0">
                          <a:latin typeface="Arial"/>
                          <a:cs typeface="Arial"/>
                        </a:rPr>
                        <a:t> CNT distribution in solution and resin matrix is possible.</a:t>
                      </a:r>
                      <a:endParaRPr kumimoji="1" lang="ja-JP" altLang="en-US" sz="1200" b="1" i="0" dirty="0">
                        <a:latin typeface="Arial"/>
                        <a:cs typeface="Arial"/>
                      </a:endParaRPr>
                    </a:p>
                  </a:txBody>
                  <a:tcPr/>
                </a:tc>
              </a:tr>
              <a:tr h="370840">
                <a:tc>
                  <a:txBody>
                    <a:bodyPr/>
                    <a:lstStyle/>
                    <a:p>
                      <a:pPr algn="ctr"/>
                      <a:r>
                        <a:rPr kumimoji="1" lang="en-US" altLang="ja-JP" sz="1200" b="1" i="0" dirty="0" smtClean="0">
                          <a:latin typeface="Arial"/>
                          <a:cs typeface="Arial"/>
                        </a:rPr>
                        <a:t>6</a:t>
                      </a:r>
                      <a:endParaRPr kumimoji="1" lang="ja-JP" altLang="en-US" sz="1200" b="1" i="0" dirty="0">
                        <a:latin typeface="Arial"/>
                        <a:cs typeface="Arial"/>
                      </a:endParaRPr>
                    </a:p>
                  </a:txBody>
                  <a:tcPr>
                    <a:lnB w="12700" cap="flat" cmpd="sng" algn="ctr">
                      <a:solidFill>
                        <a:scrgbClr r="0" g="0" b="0"/>
                      </a:solidFill>
                      <a:prstDash val="solid"/>
                      <a:round/>
                      <a:headEnd type="none" w="med" len="med"/>
                      <a:tailEnd type="none" w="med" len="med"/>
                    </a:lnB>
                  </a:tcPr>
                </a:tc>
                <a:tc>
                  <a:txBody>
                    <a:bodyPr/>
                    <a:lstStyle/>
                    <a:p>
                      <a:r>
                        <a:rPr kumimoji="1" lang="en-US" altLang="ja-JP" sz="1200" b="1" i="0" dirty="0" smtClean="0">
                          <a:latin typeface="Arial"/>
                          <a:cs typeface="Arial"/>
                        </a:rPr>
                        <a:t>Commercially Available?</a:t>
                      </a:r>
                      <a:endParaRPr kumimoji="1" lang="ja-JP" altLang="en-US" sz="1200" b="1" i="0" dirty="0">
                        <a:latin typeface="Arial"/>
                        <a:cs typeface="Arial"/>
                      </a:endParaRPr>
                    </a:p>
                  </a:txBody>
                  <a:tcPr>
                    <a:lnB w="12700" cap="flat" cmpd="sng" algn="ctr">
                      <a:solidFill>
                        <a:scrgbClr r="0" g="0" b="0"/>
                      </a:solidFill>
                      <a:prstDash val="solid"/>
                      <a:round/>
                      <a:headEnd type="none" w="med" len="med"/>
                      <a:tailEnd type="none" w="med" len="med"/>
                    </a:lnB>
                  </a:tcPr>
                </a:tc>
                <a:tc>
                  <a:txBody>
                    <a:bodyPr/>
                    <a:lstStyle/>
                    <a:p>
                      <a:r>
                        <a:rPr kumimoji="1" lang="en-US" altLang="ja-JP" sz="1200" b="1" i="0" dirty="0" smtClean="0">
                          <a:latin typeface="Arial"/>
                          <a:cs typeface="Arial"/>
                        </a:rPr>
                        <a:t>[Yes] Graphite, Amorphous</a:t>
                      </a:r>
                      <a:r>
                        <a:rPr kumimoji="1" lang="en-US" altLang="ja-JP" sz="1200" b="1" i="0" baseline="0" dirty="0" smtClean="0">
                          <a:latin typeface="Arial"/>
                          <a:cs typeface="Arial"/>
                        </a:rPr>
                        <a:t> C, </a:t>
                      </a:r>
                      <a:r>
                        <a:rPr kumimoji="1" lang="en-US" altLang="ja-JP" sz="1200" b="1" i="0" dirty="0" smtClean="0">
                          <a:latin typeface="Arial"/>
                          <a:cs typeface="Arial"/>
                        </a:rPr>
                        <a:t>CNTs, Pseud-graphene, Fullerenes </a:t>
                      </a:r>
                      <a:endParaRPr kumimoji="1" lang="ja-JP" altLang="en-US" sz="1200" b="1" i="0" dirty="0">
                        <a:latin typeface="Arial"/>
                        <a:cs typeface="Arial"/>
                      </a:endParaRPr>
                    </a:p>
                  </a:txBody>
                  <a:tcPr>
                    <a:lnB w="12700" cap="flat" cmpd="sng" algn="ctr">
                      <a:solidFill>
                        <a:scrgbClr r="0" g="0" b="0"/>
                      </a:solidFill>
                      <a:prstDash val="solid"/>
                      <a:round/>
                      <a:headEnd type="none" w="med" len="med"/>
                      <a:tailEnd type="none" w="med" len="med"/>
                    </a:lnB>
                  </a:tcPr>
                </a:tc>
              </a:tr>
            </a:tbl>
          </a:graphicData>
        </a:graphic>
      </p:graphicFrame>
      <p:pic>
        <p:nvPicPr>
          <p:cNvPr id="9" name="図 8" descr="スクリーンショット 2018-05-15 9.38.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739" y="4350600"/>
            <a:ext cx="2718567" cy="1840774"/>
          </a:xfrm>
          <a:prstGeom prst="rect">
            <a:avLst/>
          </a:prstGeom>
        </p:spPr>
      </p:pic>
      <p:sp>
        <p:nvSpPr>
          <p:cNvPr id="11" name="Text Box 3"/>
          <p:cNvSpPr txBox="1">
            <a:spLocks noChangeArrowheads="1"/>
          </p:cNvSpPr>
          <p:nvPr/>
        </p:nvSpPr>
        <p:spPr bwMode="auto">
          <a:xfrm>
            <a:off x="1625072" y="6182997"/>
            <a:ext cx="20439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ja-JP" sz="1200" b="1" i="1" u="none" dirty="0">
                <a:effectLst>
                  <a:outerShdw blurRad="38100" dist="38100" dir="2700000" algn="tl">
                    <a:srgbClr val="DDDDDD"/>
                  </a:outerShdw>
                </a:effectLst>
                <a:latin typeface="Arial"/>
                <a:cs typeface="Arial"/>
              </a:rPr>
              <a:t> </a:t>
            </a:r>
            <a:r>
              <a:rPr lang="en-US" altLang="ja-JP" sz="1200" b="1" i="1" u="none" dirty="0" smtClean="0">
                <a:effectLst>
                  <a:outerShdw blurRad="38100" dist="38100" dir="2700000" algn="tl">
                    <a:srgbClr val="DDDDDD"/>
                  </a:outerShdw>
                </a:effectLst>
                <a:latin typeface="Arial"/>
                <a:cs typeface="Arial"/>
              </a:rPr>
              <a:t>Graphene Brillouin zone </a:t>
            </a:r>
            <a:endParaRPr lang="en-US" altLang="ja-JP" sz="1200" b="1" i="1" u="none" dirty="0">
              <a:effectLst>
                <a:outerShdw blurRad="38100" dist="38100" dir="2700000" algn="tl">
                  <a:srgbClr val="DDDDDD"/>
                </a:outerShdw>
              </a:effectLst>
              <a:latin typeface="Arial"/>
              <a:cs typeface="Arial"/>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141" y="4248178"/>
            <a:ext cx="3534593" cy="2002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3" name="テキスト ボックス 12"/>
              <p:cNvSpPr txBox="1"/>
              <p:nvPr/>
            </p:nvSpPr>
            <p:spPr>
              <a:xfrm rot="16200000">
                <a:off x="4438365" y="5190198"/>
                <a:ext cx="1685077" cy="246221"/>
              </a:xfrm>
              <a:prstGeom prst="rect">
                <a:avLst/>
              </a:prstGeom>
              <a:solidFill>
                <a:schemeClr val="bg1"/>
              </a:solidFill>
            </p:spPr>
            <p:txBody>
              <a:bodyPr wrap="none" rtlCol="0">
                <a:spAutoFit/>
              </a:bodyPr>
              <a:lstStyle/>
              <a:p>
                <a:endParaRPr kumimoji="1" lang="ja-JP" altLang="en-US" sz="1000" b="1" i="1" u="none" dirty="0">
                  <a:latin typeface="Times New Roman"/>
                  <a:cs typeface="Times New Roman"/>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rot="16200000">
                <a:off x="4438365" y="5190198"/>
                <a:ext cx="1685077" cy="246221"/>
              </a:xfrm>
              <a:prstGeom prst="rect">
                <a:avLst/>
              </a:prstGeom>
              <a:blipFill rotWithShape="1">
                <a:blip r:embed="rId4"/>
                <a:stretch>
                  <a:fillRect/>
                </a:stretch>
              </a:blipFill>
            </p:spPr>
            <p:txBody>
              <a:bodyPr/>
              <a:lstStyle/>
              <a:p>
                <a:r>
                  <a:rPr lang="ja-JP" altLang="en-US">
                    <a:noFill/>
                  </a:rPr>
                  <a:t> </a:t>
                </a:r>
              </a:p>
            </p:txBody>
          </p:sp>
        </mc:Fallback>
      </mc:AlternateContent>
      <p:cxnSp>
        <p:nvCxnSpPr>
          <p:cNvPr id="15" name="直線矢印コネクタ 14"/>
          <p:cNvCxnSpPr/>
          <p:nvPr/>
        </p:nvCxnSpPr>
        <p:spPr bwMode="auto">
          <a:xfrm flipV="1">
            <a:off x="5157793" y="4470769"/>
            <a:ext cx="0" cy="55591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テキスト ボックス 17"/>
          <p:cNvSpPr txBox="1"/>
          <p:nvPr/>
        </p:nvSpPr>
        <p:spPr>
          <a:xfrm>
            <a:off x="5763876" y="6023405"/>
            <a:ext cx="973894" cy="246221"/>
          </a:xfrm>
          <a:prstGeom prst="rect">
            <a:avLst/>
          </a:prstGeom>
          <a:solidFill>
            <a:srgbClr val="FFFFFF"/>
          </a:solidFill>
        </p:spPr>
        <p:txBody>
          <a:bodyPr wrap="none" rtlCol="0">
            <a:spAutoFit/>
          </a:bodyPr>
          <a:lstStyle/>
          <a:p>
            <a:r>
              <a:rPr kumimoji="1" lang="en-US" altLang="ja-JP" sz="1000" b="1" i="1" u="none" dirty="0" smtClean="0">
                <a:latin typeface="Times New Roman"/>
                <a:cs typeface="Times New Roman"/>
              </a:rPr>
              <a:t>Wave Number</a:t>
            </a:r>
            <a:endParaRPr kumimoji="1" lang="ja-JP" altLang="en-US" sz="1000" b="1" i="1" u="none" dirty="0">
              <a:latin typeface="Times New Roman"/>
              <a:cs typeface="Times New Roman"/>
            </a:endParaRPr>
          </a:p>
        </p:txBody>
      </p:sp>
      <mc:AlternateContent xmlns:mc="http://schemas.openxmlformats.org/markup-compatibility/2006" xmlns:a14="http://schemas.microsoft.com/office/drawing/2010/main">
        <mc:Choice Requires="a14">
          <p:sp>
            <p:nvSpPr>
              <p:cNvPr id="17" name="テキスト ボックス 16"/>
              <p:cNvSpPr txBox="1"/>
              <p:nvPr/>
            </p:nvSpPr>
            <p:spPr>
              <a:xfrm>
                <a:off x="6625097" y="6003998"/>
                <a:ext cx="287484" cy="246221"/>
              </a:xfrm>
              <a:prstGeom prst="rect">
                <a:avLst/>
              </a:prstGeom>
              <a:solidFill>
                <a:srgbClr val="FFFFFF"/>
              </a:solidFill>
            </p:spPr>
            <p:txBody>
              <a:bodyPr wrap="none" rtlCol="0">
                <a:spAutoFit/>
              </a:bodyPr>
              <a:lstStyle/>
              <a:p>
                <a:endParaRPr kumimoji="1" lang="ja-JP" altLang="en-US" sz="1000" b="1" i="1" u="none" dirty="0">
                  <a:latin typeface="Times New Roman"/>
                  <a:cs typeface="Times New Roman"/>
                </a:endParaRPr>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6625097" y="6003998"/>
                <a:ext cx="287484" cy="246221"/>
              </a:xfrm>
              <a:prstGeom prst="rect">
                <a:avLst/>
              </a:prstGeom>
              <a:blipFill rotWithShape="1">
                <a:blip r:embed="rId5"/>
                <a:stretch>
                  <a:fillRect/>
                </a:stretch>
              </a:blipFill>
            </p:spPr>
            <p:txBody>
              <a:bodyPr/>
              <a:lstStyle/>
              <a:p>
                <a:r>
                  <a:rPr lang="ja-JP" altLang="en-US">
                    <a:noFill/>
                  </a:rPr>
                  <a:t> </a:t>
                </a:r>
              </a:p>
            </p:txBody>
          </p:sp>
        </mc:Fallback>
      </mc:AlternateContent>
      <p:sp>
        <p:nvSpPr>
          <p:cNvPr id="19" name="テキスト ボックス 18"/>
          <p:cNvSpPr txBox="1"/>
          <p:nvPr/>
        </p:nvSpPr>
        <p:spPr>
          <a:xfrm>
            <a:off x="5932883" y="4268455"/>
            <a:ext cx="1609773" cy="246221"/>
          </a:xfrm>
          <a:prstGeom prst="rect">
            <a:avLst/>
          </a:prstGeom>
          <a:solidFill>
            <a:srgbClr val="FFFFFF"/>
          </a:solidFill>
        </p:spPr>
        <p:txBody>
          <a:bodyPr wrap="none" rtlCol="0">
            <a:spAutoFit/>
          </a:bodyPr>
          <a:lstStyle/>
          <a:p>
            <a:r>
              <a:rPr kumimoji="1" lang="en-US" altLang="ja-JP" sz="1000" b="1" u="none" dirty="0" smtClean="0">
                <a:latin typeface="Arial"/>
                <a:cs typeface="Arial"/>
              </a:rPr>
              <a:t>SWCNT Chirality (15, 0)</a:t>
            </a:r>
            <a:endParaRPr kumimoji="1" lang="ja-JP" altLang="en-US" sz="1000" b="1" u="none" dirty="0">
              <a:latin typeface="Arial"/>
              <a:cs typeface="Arial"/>
            </a:endParaRPr>
          </a:p>
        </p:txBody>
      </p:sp>
    </p:spTree>
    <p:extLst>
      <p:ext uri="{BB962C8B-B14F-4D97-AF65-F5344CB8AC3E}">
        <p14:creationId xmlns:p14="http://schemas.microsoft.com/office/powerpoint/2010/main" val="40945028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History of Nano Carbon Business Development</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7</a:t>
            </a:fld>
            <a:endParaRPr lang="en-US" altLang="ja-JP" dirty="0"/>
          </a:p>
        </p:txBody>
      </p:sp>
      <p:sp>
        <p:nvSpPr>
          <p:cNvPr id="5" name="Rectangle 49"/>
          <p:cNvSpPr>
            <a:spLocks noChangeArrowheads="1"/>
          </p:cNvSpPr>
          <p:nvPr/>
        </p:nvSpPr>
        <p:spPr bwMode="auto">
          <a:xfrm>
            <a:off x="250599" y="3654432"/>
            <a:ext cx="3383642" cy="259329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306" tIns="32653" rIns="65306" bIns="32653" anchor="ctr"/>
          <a:lstStyle/>
          <a:p>
            <a:endParaRPr lang="ja-JP" altLang="en-US" sz="1200" u="none">
              <a:latin typeface="+mn-lt"/>
            </a:endParaRPr>
          </a:p>
        </p:txBody>
      </p:sp>
      <p:sp>
        <p:nvSpPr>
          <p:cNvPr id="7" name="Rectangle 51"/>
          <p:cNvSpPr>
            <a:spLocks noChangeArrowheads="1"/>
          </p:cNvSpPr>
          <p:nvPr/>
        </p:nvSpPr>
        <p:spPr bwMode="auto">
          <a:xfrm>
            <a:off x="3689515" y="3646652"/>
            <a:ext cx="2485590" cy="259329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306" tIns="32653" rIns="65306" bIns="32653" anchor="ctr"/>
          <a:lstStyle/>
          <a:p>
            <a:endParaRPr lang="ja-JP" altLang="en-US" sz="1200" u="none">
              <a:latin typeface="+mn-lt"/>
            </a:endParaRPr>
          </a:p>
        </p:txBody>
      </p:sp>
      <p:sp>
        <p:nvSpPr>
          <p:cNvPr id="9" name="Text Box 8"/>
          <p:cNvSpPr txBox="1">
            <a:spLocks noChangeArrowheads="1"/>
          </p:cNvSpPr>
          <p:nvPr/>
        </p:nvSpPr>
        <p:spPr bwMode="auto">
          <a:xfrm>
            <a:off x="1908403" y="846825"/>
            <a:ext cx="2388297" cy="276989"/>
          </a:xfrm>
          <a:prstGeom prst="rect">
            <a:avLst/>
          </a:prstGeom>
          <a:solidFill>
            <a:srgbClr val="FFFFFF"/>
          </a:solidFill>
          <a:ln w="9525">
            <a:solidFill>
              <a:schemeClr val="tx1"/>
            </a:solidFill>
            <a:miter lim="800000"/>
            <a:headEnd/>
            <a:tailEnd/>
          </a:ln>
          <a:effec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pPr algn="ctr"/>
            <a:r>
              <a:rPr lang="en-US" altLang="ja-JP" sz="1200" u="none" dirty="0">
                <a:latin typeface="+mn-lt"/>
              </a:rPr>
              <a:t>1976</a:t>
            </a:r>
            <a:r>
              <a:rPr lang="ja-JP" altLang="en-US" sz="1200" u="none" dirty="0" smtClean="0">
                <a:latin typeface="+mn-lt"/>
              </a:rPr>
              <a:t>：</a:t>
            </a:r>
            <a:r>
              <a:rPr lang="en-US" altLang="ja-JP" sz="1200" u="none" dirty="0" smtClean="0">
                <a:latin typeface="+mn-lt"/>
              </a:rPr>
              <a:t>Found MWCNT (M. Endo)</a:t>
            </a:r>
            <a:endParaRPr lang="ja-JP" altLang="en-US" sz="1200" u="none" dirty="0">
              <a:latin typeface="+mn-lt"/>
            </a:endParaRPr>
          </a:p>
        </p:txBody>
      </p:sp>
      <p:sp>
        <p:nvSpPr>
          <p:cNvPr id="10" name="Text Box 9"/>
          <p:cNvSpPr txBox="1">
            <a:spLocks noChangeArrowheads="1"/>
          </p:cNvSpPr>
          <p:nvPr/>
        </p:nvSpPr>
        <p:spPr bwMode="auto">
          <a:xfrm>
            <a:off x="3131911" y="1637173"/>
            <a:ext cx="2956060" cy="276989"/>
          </a:xfrm>
          <a:prstGeom prst="rect">
            <a:avLst/>
          </a:prstGeom>
          <a:solidFill>
            <a:srgbClr val="FFFFFF"/>
          </a:solidFill>
          <a:ln w="9525">
            <a:solidFill>
              <a:schemeClr val="tx1"/>
            </a:solidFill>
            <a:miter lim="800000"/>
            <a:headEnd/>
            <a:tailEnd/>
          </a:ln>
          <a:effec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a:latin typeface="+mn-lt"/>
              </a:rPr>
              <a:t>1988</a:t>
            </a:r>
            <a:r>
              <a:rPr lang="ja-JP" altLang="en-US" sz="1200" u="none" dirty="0" smtClean="0">
                <a:latin typeface="+mn-lt"/>
              </a:rPr>
              <a:t>：</a:t>
            </a:r>
            <a:r>
              <a:rPr lang="en-US" altLang="ja-JP" sz="1200" u="none" dirty="0" smtClean="0">
                <a:latin typeface="+mn-lt"/>
              </a:rPr>
              <a:t>Cont. Synthesis Method (M. Endo)</a:t>
            </a:r>
            <a:endParaRPr lang="ja-JP" altLang="en-US" sz="1200" u="none" dirty="0">
              <a:latin typeface="+mn-lt"/>
            </a:endParaRPr>
          </a:p>
        </p:txBody>
      </p:sp>
      <p:sp>
        <p:nvSpPr>
          <p:cNvPr id="11" name="Text Box 10"/>
          <p:cNvSpPr txBox="1">
            <a:spLocks noChangeArrowheads="1"/>
          </p:cNvSpPr>
          <p:nvPr/>
        </p:nvSpPr>
        <p:spPr bwMode="auto">
          <a:xfrm>
            <a:off x="3893136" y="2140637"/>
            <a:ext cx="2262962" cy="276989"/>
          </a:xfrm>
          <a:prstGeom prst="rect">
            <a:avLst/>
          </a:prstGeom>
          <a:solidFill>
            <a:srgbClr val="FFFFFF"/>
          </a:solidFill>
          <a:ln w="9525">
            <a:solidFill>
              <a:schemeClr val="tx1"/>
            </a:solidFill>
            <a:miter lim="800000"/>
            <a:headEnd/>
            <a:tailEnd/>
          </a:ln>
          <a:effec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a:latin typeface="+mn-lt"/>
              </a:rPr>
              <a:t>1990</a:t>
            </a:r>
            <a:r>
              <a:rPr lang="ja-JP" altLang="en-US" sz="1200" u="none" dirty="0">
                <a:latin typeface="+mn-lt"/>
              </a:rPr>
              <a:t>’</a:t>
            </a:r>
            <a:r>
              <a:rPr lang="en-US" altLang="ja-JP" sz="1200" u="none" dirty="0">
                <a:latin typeface="+mn-lt"/>
              </a:rPr>
              <a:t>s </a:t>
            </a:r>
            <a:r>
              <a:rPr lang="en-US" altLang="ja-JP" sz="1200" u="none" dirty="0" smtClean="0">
                <a:latin typeface="+mn-lt"/>
              </a:rPr>
              <a:t>VGCF (Showa-Denko)</a:t>
            </a:r>
            <a:endParaRPr lang="en-US" altLang="ja-JP" sz="1200" u="none" dirty="0">
              <a:latin typeface="+mn-lt"/>
            </a:endParaRPr>
          </a:p>
        </p:txBody>
      </p:sp>
      <p:sp>
        <p:nvSpPr>
          <p:cNvPr id="12" name="Text Box 12"/>
          <p:cNvSpPr txBox="1">
            <a:spLocks noChangeArrowheads="1"/>
          </p:cNvSpPr>
          <p:nvPr/>
        </p:nvSpPr>
        <p:spPr bwMode="auto">
          <a:xfrm>
            <a:off x="5004027" y="2645236"/>
            <a:ext cx="1181211" cy="276989"/>
          </a:xfrm>
          <a:prstGeom prst="rect">
            <a:avLst/>
          </a:prstGeom>
          <a:solidFill>
            <a:srgbClr val="C6FEC3"/>
          </a:solidFill>
          <a:ln w="9525">
            <a:solidFill>
              <a:schemeClr val="tx1"/>
            </a:solidFill>
            <a:miter lim="800000"/>
            <a:headEnd/>
            <a:tailEnd/>
          </a:ln>
          <a:effectLs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smtClean="0">
                <a:latin typeface="+mn-lt"/>
              </a:rPr>
              <a:t>Additive to LiB</a:t>
            </a:r>
            <a:endParaRPr lang="ja-JP" altLang="en-US" sz="1200" u="none" dirty="0">
              <a:latin typeface="+mn-lt"/>
            </a:endParaRPr>
          </a:p>
        </p:txBody>
      </p:sp>
      <p:sp>
        <p:nvSpPr>
          <p:cNvPr id="13" name="Line 13"/>
          <p:cNvSpPr>
            <a:spLocks noChangeShapeType="1"/>
          </p:cNvSpPr>
          <p:nvPr/>
        </p:nvSpPr>
        <p:spPr bwMode="auto">
          <a:xfrm>
            <a:off x="5364616" y="2428655"/>
            <a:ext cx="0" cy="21658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14" name="Text Box 14"/>
          <p:cNvSpPr txBox="1">
            <a:spLocks noChangeArrowheads="1"/>
          </p:cNvSpPr>
          <p:nvPr/>
        </p:nvSpPr>
        <p:spPr bwMode="auto">
          <a:xfrm>
            <a:off x="395742" y="1205147"/>
            <a:ext cx="2248610" cy="2769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a:latin typeface="+mn-lt"/>
              </a:rPr>
              <a:t>1986</a:t>
            </a:r>
            <a:r>
              <a:rPr lang="ja-JP" altLang="en-US" sz="1200" u="none" dirty="0" smtClean="0">
                <a:latin typeface="+mn-lt"/>
              </a:rPr>
              <a:t>：</a:t>
            </a:r>
            <a:r>
              <a:rPr lang="en-US" altLang="ja-JP" sz="1200" u="none" dirty="0" smtClean="0">
                <a:latin typeface="+mn-lt"/>
              </a:rPr>
              <a:t>Catalytic CVD (Tibbetts)</a:t>
            </a:r>
            <a:endParaRPr lang="ja-JP" altLang="en-US" sz="1200" u="none" dirty="0">
              <a:latin typeface="+mn-lt"/>
            </a:endParaRPr>
          </a:p>
        </p:txBody>
      </p:sp>
      <p:sp>
        <p:nvSpPr>
          <p:cNvPr id="15" name="Text Box 16"/>
          <p:cNvSpPr txBox="1">
            <a:spLocks noChangeArrowheads="1"/>
          </p:cNvSpPr>
          <p:nvPr/>
        </p:nvSpPr>
        <p:spPr bwMode="auto">
          <a:xfrm>
            <a:off x="899361" y="1570272"/>
            <a:ext cx="2160695" cy="2769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a:latin typeface="+mn-lt"/>
              </a:rPr>
              <a:t>1987</a:t>
            </a:r>
            <a:r>
              <a:rPr lang="ja-JP" altLang="en-US" sz="1200" u="none" dirty="0">
                <a:latin typeface="+mn-lt"/>
              </a:rPr>
              <a:t>：</a:t>
            </a:r>
            <a:r>
              <a:rPr lang="en-US" altLang="ja-JP" sz="1200" u="none" dirty="0" smtClean="0">
                <a:latin typeface="+mn-lt"/>
              </a:rPr>
              <a:t>Hyperion method</a:t>
            </a:r>
            <a:r>
              <a:rPr lang="ja-JP" altLang="en-US" sz="1200" u="none" dirty="0" smtClean="0">
                <a:latin typeface="+mn-lt"/>
              </a:rPr>
              <a:t>（</a:t>
            </a:r>
            <a:r>
              <a:rPr lang="en-US" altLang="ja-JP" sz="1200" u="none" dirty="0" smtClean="0">
                <a:latin typeface="+mn-lt"/>
              </a:rPr>
              <a:t>Pat</a:t>
            </a:r>
            <a:r>
              <a:rPr lang="ja-JP" altLang="en-US" sz="1200" u="none" dirty="0" smtClean="0">
                <a:latin typeface="+mn-lt"/>
              </a:rPr>
              <a:t>）</a:t>
            </a:r>
            <a:endParaRPr lang="ja-JP" altLang="en-US" sz="1200" u="none" dirty="0">
              <a:latin typeface="+mn-lt"/>
            </a:endParaRPr>
          </a:p>
        </p:txBody>
      </p:sp>
      <p:sp>
        <p:nvSpPr>
          <p:cNvPr id="16" name="Line 17"/>
          <p:cNvSpPr>
            <a:spLocks noChangeShapeType="1"/>
          </p:cNvSpPr>
          <p:nvPr/>
        </p:nvSpPr>
        <p:spPr bwMode="auto">
          <a:xfrm flipH="1">
            <a:off x="1691822" y="989701"/>
            <a:ext cx="216581" cy="215446"/>
          </a:xfrm>
          <a:prstGeom prst="line">
            <a:avLst/>
          </a:prstGeom>
          <a:noFill/>
          <a:ln w="28575" cmpd="sng">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17" name="Line 18"/>
          <p:cNvSpPr>
            <a:spLocks noChangeShapeType="1"/>
          </p:cNvSpPr>
          <p:nvPr/>
        </p:nvSpPr>
        <p:spPr bwMode="auto">
          <a:xfrm>
            <a:off x="2644351" y="1349155"/>
            <a:ext cx="126970" cy="221117"/>
          </a:xfrm>
          <a:prstGeom prst="line">
            <a:avLst/>
          </a:prstGeom>
          <a:noFill/>
          <a:ln w="28575" cmpd="sng">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18" name="Line 19"/>
          <p:cNvSpPr>
            <a:spLocks noChangeShapeType="1"/>
          </p:cNvSpPr>
          <p:nvPr/>
        </p:nvSpPr>
        <p:spPr bwMode="auto">
          <a:xfrm>
            <a:off x="4092349" y="1133709"/>
            <a:ext cx="0" cy="50346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19" name="Line 20"/>
          <p:cNvSpPr>
            <a:spLocks noChangeShapeType="1"/>
          </p:cNvSpPr>
          <p:nvPr/>
        </p:nvSpPr>
        <p:spPr bwMode="auto">
          <a:xfrm>
            <a:off x="4716009" y="1926326"/>
            <a:ext cx="0" cy="21544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23" name="Line 24"/>
          <p:cNvSpPr>
            <a:spLocks noChangeShapeType="1"/>
          </p:cNvSpPr>
          <p:nvPr/>
        </p:nvSpPr>
        <p:spPr bwMode="auto">
          <a:xfrm>
            <a:off x="683759" y="1494298"/>
            <a:ext cx="0" cy="761403"/>
          </a:xfrm>
          <a:prstGeom prst="line">
            <a:avLst/>
          </a:prstGeom>
          <a:noFill/>
          <a:ln w="28575"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24" name="Line 25"/>
          <p:cNvSpPr>
            <a:spLocks noChangeShapeType="1"/>
          </p:cNvSpPr>
          <p:nvPr/>
        </p:nvSpPr>
        <p:spPr bwMode="auto">
          <a:xfrm>
            <a:off x="683759" y="2255701"/>
            <a:ext cx="432027" cy="0"/>
          </a:xfrm>
          <a:prstGeom prst="line">
            <a:avLst/>
          </a:prstGeom>
          <a:noFill/>
          <a:ln w="28575" cmpd="sng">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25" name="Text Box 26"/>
          <p:cNvSpPr txBox="1">
            <a:spLocks noChangeArrowheads="1"/>
          </p:cNvSpPr>
          <p:nvPr/>
        </p:nvSpPr>
        <p:spPr bwMode="auto">
          <a:xfrm>
            <a:off x="3699648" y="3752798"/>
            <a:ext cx="1014348" cy="27698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a:solidFill>
                  <a:srgbClr val="000000"/>
                </a:solidFill>
                <a:latin typeface="+mn-lt"/>
              </a:rPr>
              <a:t>2001: </a:t>
            </a:r>
            <a:r>
              <a:rPr lang="en-US" altLang="ja-JP" sz="1200" u="none" dirty="0" smtClean="0">
                <a:solidFill>
                  <a:srgbClr val="000000"/>
                </a:solidFill>
                <a:latin typeface="+mn-lt"/>
              </a:rPr>
              <a:t>Mitsui</a:t>
            </a:r>
            <a:endParaRPr lang="en-US" altLang="ja-JP" sz="1200" u="none" dirty="0">
              <a:solidFill>
                <a:srgbClr val="000000"/>
              </a:solidFill>
              <a:latin typeface="+mn-lt"/>
            </a:endParaRPr>
          </a:p>
        </p:txBody>
      </p:sp>
      <p:sp>
        <p:nvSpPr>
          <p:cNvPr id="26" name="Line 27"/>
          <p:cNvSpPr>
            <a:spLocks noChangeShapeType="1"/>
          </p:cNvSpPr>
          <p:nvPr/>
        </p:nvSpPr>
        <p:spPr bwMode="auto">
          <a:xfrm>
            <a:off x="3821435" y="1914162"/>
            <a:ext cx="0" cy="179954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28" name="Text Box 29"/>
          <p:cNvSpPr txBox="1">
            <a:spLocks noChangeArrowheads="1"/>
          </p:cNvSpPr>
          <p:nvPr/>
        </p:nvSpPr>
        <p:spPr bwMode="auto">
          <a:xfrm>
            <a:off x="395742" y="3293843"/>
            <a:ext cx="1621410" cy="276989"/>
          </a:xfrm>
          <a:prstGeom prst="rect">
            <a:avLst/>
          </a:prstGeom>
          <a:solidFill>
            <a:srgbClr val="FFFFFF"/>
          </a:solidFill>
          <a:ln w="9525">
            <a:solidFill>
              <a:schemeClr val="tx1"/>
            </a:solidFill>
            <a:miter lim="800000"/>
            <a:headEnd/>
            <a:tailEnd/>
          </a:ln>
          <a:effectLs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a:latin typeface="+mn-lt"/>
              </a:rPr>
              <a:t>1999</a:t>
            </a:r>
            <a:r>
              <a:rPr lang="ja-JP" altLang="en-US" sz="1200" u="none" dirty="0" smtClean="0">
                <a:latin typeface="+mn-lt"/>
              </a:rPr>
              <a:t>：</a:t>
            </a:r>
            <a:r>
              <a:rPr lang="en-US" altLang="ja-JP" sz="1200" u="none" dirty="0" err="1" smtClean="0">
                <a:latin typeface="+mn-lt"/>
              </a:rPr>
              <a:t>HiPco</a:t>
            </a:r>
            <a:r>
              <a:rPr lang="en-US" altLang="ja-JP" sz="1200" u="none" dirty="0" smtClean="0">
                <a:latin typeface="+mn-lt"/>
              </a:rPr>
              <a:t> (Rice U)</a:t>
            </a:r>
            <a:endParaRPr lang="ja-JP" altLang="en-US" sz="1200" u="none" dirty="0">
              <a:latin typeface="+mn-lt"/>
            </a:endParaRPr>
          </a:p>
        </p:txBody>
      </p:sp>
      <p:sp>
        <p:nvSpPr>
          <p:cNvPr id="30" name="Text Box 31"/>
          <p:cNvSpPr txBox="1">
            <a:spLocks noChangeArrowheads="1"/>
          </p:cNvSpPr>
          <p:nvPr/>
        </p:nvSpPr>
        <p:spPr bwMode="auto">
          <a:xfrm>
            <a:off x="395742" y="3729272"/>
            <a:ext cx="868951" cy="27698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a:latin typeface="+mn-lt"/>
              </a:rPr>
              <a:t>2000</a:t>
            </a:r>
            <a:r>
              <a:rPr lang="ja-JP" altLang="en-US" sz="1200" u="none" dirty="0">
                <a:latin typeface="+mn-lt"/>
              </a:rPr>
              <a:t>：</a:t>
            </a:r>
            <a:r>
              <a:rPr lang="en-US" altLang="ja-JP" sz="1200" u="none" dirty="0" smtClean="0">
                <a:latin typeface="+mn-lt"/>
              </a:rPr>
              <a:t>CNI</a:t>
            </a:r>
            <a:endParaRPr lang="ja-JP" altLang="en-US" sz="1200" u="none" dirty="0">
              <a:latin typeface="+mn-lt"/>
            </a:endParaRPr>
          </a:p>
        </p:txBody>
      </p:sp>
      <p:sp>
        <p:nvSpPr>
          <p:cNvPr id="31" name="Line 32"/>
          <p:cNvSpPr>
            <a:spLocks noChangeShapeType="1"/>
          </p:cNvSpPr>
          <p:nvPr/>
        </p:nvSpPr>
        <p:spPr bwMode="auto">
          <a:xfrm>
            <a:off x="755196" y="3581861"/>
            <a:ext cx="0" cy="144009"/>
          </a:xfrm>
          <a:prstGeom prst="line">
            <a:avLst/>
          </a:prstGeom>
          <a:noFill/>
          <a:ln w="28575" cmpd="sng">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32" name="Text Box 33"/>
          <p:cNvSpPr txBox="1">
            <a:spLocks noChangeArrowheads="1"/>
          </p:cNvSpPr>
          <p:nvPr/>
        </p:nvSpPr>
        <p:spPr bwMode="auto">
          <a:xfrm>
            <a:off x="1691822" y="4419993"/>
            <a:ext cx="1866446" cy="46717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a:latin typeface="+mn-lt"/>
              </a:rPr>
              <a:t>2000</a:t>
            </a:r>
            <a:r>
              <a:rPr lang="ja-JP" altLang="en-US" sz="1200" u="none" dirty="0">
                <a:latin typeface="+mn-lt"/>
              </a:rPr>
              <a:t>’</a:t>
            </a:r>
            <a:r>
              <a:rPr lang="en-US" altLang="ja-JP" sz="1200" u="none" dirty="0">
                <a:latin typeface="+mn-lt"/>
              </a:rPr>
              <a:t>s Nanocyl,  Bayer, </a:t>
            </a:r>
          </a:p>
          <a:p>
            <a:r>
              <a:rPr lang="en-US" altLang="ja-JP" sz="1200" u="none" dirty="0" err="1" smtClean="0">
                <a:latin typeface="+mn-lt"/>
              </a:rPr>
              <a:t>cNano</a:t>
            </a:r>
            <a:r>
              <a:rPr lang="en-US" altLang="ja-JP" sz="1200" u="none" dirty="0" smtClean="0">
                <a:latin typeface="+mn-lt"/>
              </a:rPr>
              <a:t>, </a:t>
            </a:r>
            <a:r>
              <a:rPr lang="en-US" altLang="ja-JP" sz="1200" u="none" dirty="0" err="1" smtClean="0">
                <a:latin typeface="+mn-lt"/>
              </a:rPr>
              <a:t>Atoche</a:t>
            </a:r>
            <a:r>
              <a:rPr lang="en-US" altLang="ja-JP" sz="1200" u="none" dirty="0" smtClean="0">
                <a:latin typeface="+mn-lt"/>
              </a:rPr>
              <a:t>, etc.</a:t>
            </a:r>
            <a:endParaRPr lang="en-US" altLang="ja-JP" sz="1200" u="none" dirty="0">
              <a:latin typeface="+mn-lt"/>
            </a:endParaRPr>
          </a:p>
        </p:txBody>
      </p:sp>
      <p:sp>
        <p:nvSpPr>
          <p:cNvPr id="33" name="Line 34"/>
          <p:cNvSpPr>
            <a:spLocks noChangeShapeType="1"/>
          </p:cNvSpPr>
          <p:nvPr/>
        </p:nvSpPr>
        <p:spPr bwMode="auto">
          <a:xfrm flipH="1">
            <a:off x="179161" y="1349155"/>
            <a:ext cx="216581" cy="0"/>
          </a:xfrm>
          <a:prstGeom prst="line">
            <a:avLst/>
          </a:prstGeom>
          <a:noFill/>
          <a:ln w="28575"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34" name="Line 35"/>
          <p:cNvSpPr>
            <a:spLocks noChangeShapeType="1"/>
          </p:cNvSpPr>
          <p:nvPr/>
        </p:nvSpPr>
        <p:spPr bwMode="auto">
          <a:xfrm>
            <a:off x="179161" y="1349155"/>
            <a:ext cx="0" cy="3169331"/>
          </a:xfrm>
          <a:prstGeom prst="line">
            <a:avLst/>
          </a:prstGeom>
          <a:noFill/>
          <a:ln w="28575"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35" name="Line 36"/>
          <p:cNvSpPr>
            <a:spLocks noChangeShapeType="1"/>
          </p:cNvSpPr>
          <p:nvPr/>
        </p:nvSpPr>
        <p:spPr bwMode="auto">
          <a:xfrm>
            <a:off x="179161" y="4518486"/>
            <a:ext cx="1512661" cy="0"/>
          </a:xfrm>
          <a:prstGeom prst="line">
            <a:avLst/>
          </a:prstGeom>
          <a:noFill/>
          <a:ln w="28575" cmpd="sng">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38" name="Line 45"/>
          <p:cNvSpPr>
            <a:spLocks noChangeShapeType="1"/>
          </p:cNvSpPr>
          <p:nvPr/>
        </p:nvSpPr>
        <p:spPr bwMode="auto">
          <a:xfrm>
            <a:off x="179161" y="4229334"/>
            <a:ext cx="1363811" cy="0"/>
          </a:xfrm>
          <a:prstGeom prst="line">
            <a:avLst/>
          </a:prstGeom>
          <a:noFill/>
          <a:ln w="28575" cmpd="sng">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40" name="Text Box 37"/>
          <p:cNvSpPr txBox="1">
            <a:spLocks noChangeArrowheads="1"/>
          </p:cNvSpPr>
          <p:nvPr/>
        </p:nvSpPr>
        <p:spPr bwMode="auto">
          <a:xfrm>
            <a:off x="1542972" y="4086459"/>
            <a:ext cx="1134122" cy="27698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a:solidFill>
                  <a:srgbClr val="000000"/>
                </a:solidFill>
                <a:latin typeface="+mn-lt"/>
              </a:rPr>
              <a:t>2000</a:t>
            </a:r>
            <a:r>
              <a:rPr lang="ja-JP" altLang="en-US" sz="1200" u="none" dirty="0">
                <a:solidFill>
                  <a:srgbClr val="000000"/>
                </a:solidFill>
                <a:latin typeface="+mn-lt"/>
              </a:rPr>
              <a:t>’</a:t>
            </a:r>
            <a:r>
              <a:rPr lang="en-US" altLang="ja-JP" sz="1200" u="none" dirty="0" smtClean="0">
                <a:solidFill>
                  <a:srgbClr val="000000"/>
                </a:solidFill>
                <a:latin typeface="+mn-lt"/>
              </a:rPr>
              <a:t>s</a:t>
            </a:r>
            <a:r>
              <a:rPr lang="ja-JP" altLang="en-US" sz="1200" u="none" dirty="0" smtClean="0">
                <a:solidFill>
                  <a:srgbClr val="000000"/>
                </a:solidFill>
                <a:latin typeface="+mn-lt"/>
              </a:rPr>
              <a:t>：</a:t>
            </a:r>
            <a:r>
              <a:rPr lang="en-US" altLang="ja-JP" sz="1200" u="none" dirty="0" smtClean="0">
                <a:solidFill>
                  <a:srgbClr val="000000"/>
                </a:solidFill>
                <a:latin typeface="+mn-lt"/>
              </a:rPr>
              <a:t>Toray</a:t>
            </a:r>
            <a:endParaRPr lang="ja-JP" altLang="en-US" sz="1200" u="none" dirty="0">
              <a:solidFill>
                <a:srgbClr val="000000"/>
              </a:solidFill>
              <a:latin typeface="+mn-lt"/>
            </a:endParaRPr>
          </a:p>
        </p:txBody>
      </p:sp>
      <p:sp>
        <p:nvSpPr>
          <p:cNvPr id="43" name="Text Box 53"/>
          <p:cNvSpPr txBox="1">
            <a:spLocks noChangeArrowheads="1"/>
          </p:cNvSpPr>
          <p:nvPr/>
        </p:nvSpPr>
        <p:spPr bwMode="auto">
          <a:xfrm>
            <a:off x="4840742" y="3736899"/>
            <a:ext cx="624944" cy="27698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smtClean="0">
                <a:latin typeface="+mn-lt"/>
              </a:rPr>
              <a:t>VGCF</a:t>
            </a:r>
            <a:endParaRPr lang="ja-JP" altLang="en-US" sz="1200" u="none" dirty="0">
              <a:solidFill>
                <a:srgbClr val="FF0000"/>
              </a:solidFill>
              <a:latin typeface="+mn-lt"/>
            </a:endParaRPr>
          </a:p>
        </p:txBody>
      </p:sp>
      <p:sp>
        <p:nvSpPr>
          <p:cNvPr id="44" name="Line 54"/>
          <p:cNvSpPr>
            <a:spLocks noChangeShapeType="1"/>
          </p:cNvSpPr>
          <p:nvPr/>
        </p:nvSpPr>
        <p:spPr bwMode="auto">
          <a:xfrm>
            <a:off x="4932589" y="2442263"/>
            <a:ext cx="0" cy="125979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45" name="Text Box 55"/>
          <p:cNvSpPr txBox="1">
            <a:spLocks noChangeArrowheads="1"/>
          </p:cNvSpPr>
          <p:nvPr/>
        </p:nvSpPr>
        <p:spPr bwMode="auto">
          <a:xfrm>
            <a:off x="1542972" y="3654432"/>
            <a:ext cx="1228349" cy="276989"/>
          </a:xfrm>
          <a:prstGeom prst="rect">
            <a:avLst/>
          </a:prstGeom>
          <a:solidFill>
            <a:srgbClr val="FECCB8"/>
          </a:solidFill>
          <a:ln w="9525">
            <a:solidFill>
              <a:schemeClr val="tx1"/>
            </a:solidFill>
            <a:miter lim="800000"/>
            <a:headEnd/>
            <a:tailEnd/>
          </a:ln>
          <a:effectLs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smtClean="0">
                <a:latin typeface="+mn-lt"/>
              </a:rPr>
              <a:t>1986: Hyperion</a:t>
            </a:r>
            <a:endParaRPr lang="en-US" altLang="ja-JP" sz="1200" u="none" dirty="0">
              <a:latin typeface="+mn-lt"/>
            </a:endParaRPr>
          </a:p>
        </p:txBody>
      </p:sp>
      <p:sp>
        <p:nvSpPr>
          <p:cNvPr id="46" name="Text Box 57"/>
          <p:cNvSpPr txBox="1">
            <a:spLocks noChangeArrowheads="1"/>
          </p:cNvSpPr>
          <p:nvPr/>
        </p:nvSpPr>
        <p:spPr bwMode="auto">
          <a:xfrm>
            <a:off x="2555875" y="5458512"/>
            <a:ext cx="1613295" cy="27698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a:latin typeface="+mn-lt"/>
              </a:rPr>
              <a:t>2000</a:t>
            </a:r>
            <a:r>
              <a:rPr lang="ja-JP" altLang="en-US" sz="1200" u="none" dirty="0">
                <a:latin typeface="+mn-lt"/>
              </a:rPr>
              <a:t>’</a:t>
            </a:r>
            <a:r>
              <a:rPr lang="en-US" altLang="ja-JP" sz="1200" u="none" dirty="0" smtClean="0">
                <a:latin typeface="+mn-lt"/>
              </a:rPr>
              <a:t>s</a:t>
            </a:r>
            <a:r>
              <a:rPr lang="ja-JP" altLang="en-US" sz="1200" u="none" dirty="0" smtClean="0">
                <a:latin typeface="+mn-lt"/>
              </a:rPr>
              <a:t>：</a:t>
            </a:r>
            <a:r>
              <a:rPr lang="en-US" altLang="ja-JP" sz="1200" u="none" dirty="0" smtClean="0">
                <a:latin typeface="+mn-lt"/>
              </a:rPr>
              <a:t>China/Korea</a:t>
            </a:r>
            <a:endParaRPr lang="ja-JP" altLang="en-US" sz="1200" u="none" dirty="0">
              <a:latin typeface="+mn-lt"/>
            </a:endParaRPr>
          </a:p>
        </p:txBody>
      </p:sp>
      <p:sp>
        <p:nvSpPr>
          <p:cNvPr id="48" name="Text Box 59"/>
          <p:cNvSpPr txBox="1">
            <a:spLocks noChangeArrowheads="1"/>
          </p:cNvSpPr>
          <p:nvPr/>
        </p:nvSpPr>
        <p:spPr bwMode="auto">
          <a:xfrm>
            <a:off x="3699648" y="4879075"/>
            <a:ext cx="1314084" cy="27698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smtClean="0">
                <a:latin typeface="+mn-lt"/>
              </a:rPr>
              <a:t>2009 Hodogaya </a:t>
            </a:r>
            <a:endParaRPr lang="en-US" altLang="ja-JP" sz="1200" u="none" dirty="0">
              <a:solidFill>
                <a:srgbClr val="FF0000"/>
              </a:solidFill>
              <a:latin typeface="+mn-lt"/>
            </a:endParaRPr>
          </a:p>
        </p:txBody>
      </p:sp>
      <p:sp>
        <p:nvSpPr>
          <p:cNvPr id="49" name="Line 60"/>
          <p:cNvSpPr>
            <a:spLocks noChangeShapeType="1"/>
          </p:cNvSpPr>
          <p:nvPr/>
        </p:nvSpPr>
        <p:spPr bwMode="auto">
          <a:xfrm>
            <a:off x="4160384" y="4013888"/>
            <a:ext cx="0" cy="8651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50" name="Text Box 61"/>
          <p:cNvSpPr txBox="1">
            <a:spLocks noChangeArrowheads="1"/>
          </p:cNvSpPr>
          <p:nvPr/>
        </p:nvSpPr>
        <p:spPr bwMode="auto">
          <a:xfrm>
            <a:off x="6628947" y="1143915"/>
            <a:ext cx="2345720" cy="276989"/>
          </a:xfrm>
          <a:prstGeom prst="rect">
            <a:avLst/>
          </a:prstGeom>
          <a:solidFill>
            <a:schemeClr val="bg1"/>
          </a:solidFill>
          <a:ln w="9525">
            <a:solidFill>
              <a:schemeClr val="tx1"/>
            </a:solidFill>
            <a:miter lim="800000"/>
            <a:headEnd/>
            <a:tailEnd/>
          </a:ln>
          <a:effectLst/>
          <a:extLst/>
        </p:spPr>
        <p:txBody>
          <a:bodyPr wrap="squar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pPr algn="ctr"/>
            <a:r>
              <a:rPr lang="en-US" altLang="ja-JP" sz="1200" u="none" dirty="0">
                <a:latin typeface="+mn-lt"/>
              </a:rPr>
              <a:t>1985</a:t>
            </a:r>
            <a:r>
              <a:rPr lang="ja-JP" altLang="en-US" sz="1200" u="none" dirty="0" smtClean="0">
                <a:latin typeface="+mn-lt"/>
              </a:rPr>
              <a:t>：</a:t>
            </a:r>
            <a:r>
              <a:rPr lang="en-US" altLang="ja-JP" sz="1200" u="none" dirty="0" smtClean="0">
                <a:latin typeface="+mn-lt"/>
              </a:rPr>
              <a:t>Found Fullerene</a:t>
            </a:r>
            <a:endParaRPr lang="ja-JP" altLang="en-US" sz="1200" u="none" dirty="0">
              <a:latin typeface="+mn-lt"/>
            </a:endParaRPr>
          </a:p>
        </p:txBody>
      </p:sp>
      <p:sp>
        <p:nvSpPr>
          <p:cNvPr id="51" name="Text Box 62"/>
          <p:cNvSpPr txBox="1">
            <a:spLocks noChangeArrowheads="1"/>
          </p:cNvSpPr>
          <p:nvPr/>
        </p:nvSpPr>
        <p:spPr bwMode="auto">
          <a:xfrm>
            <a:off x="6833846" y="1709744"/>
            <a:ext cx="1827146" cy="27698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pPr algn="ctr"/>
            <a:r>
              <a:rPr lang="en-US" altLang="ja-JP" sz="1200" u="none" dirty="0">
                <a:latin typeface="+mn-lt"/>
              </a:rPr>
              <a:t>1989</a:t>
            </a:r>
            <a:r>
              <a:rPr lang="ja-JP" altLang="en-US" sz="1200" u="none" dirty="0" smtClean="0">
                <a:latin typeface="+mn-lt"/>
              </a:rPr>
              <a:t>：</a:t>
            </a:r>
            <a:r>
              <a:rPr lang="en-US" altLang="ja-JP" sz="1200" u="none" dirty="0" smtClean="0">
                <a:latin typeface="+mn-lt"/>
              </a:rPr>
              <a:t>Synthesis method</a:t>
            </a:r>
            <a:endParaRPr lang="ja-JP" altLang="en-US" sz="1200" u="none" dirty="0">
              <a:latin typeface="+mn-lt"/>
            </a:endParaRPr>
          </a:p>
        </p:txBody>
      </p:sp>
      <p:sp>
        <p:nvSpPr>
          <p:cNvPr id="52" name="Text Box 63"/>
          <p:cNvSpPr txBox="1">
            <a:spLocks noChangeArrowheads="1"/>
          </p:cNvSpPr>
          <p:nvPr/>
        </p:nvSpPr>
        <p:spPr bwMode="auto">
          <a:xfrm>
            <a:off x="6849315" y="2224548"/>
            <a:ext cx="1851705" cy="276989"/>
          </a:xfrm>
          <a:prstGeom prst="rect">
            <a:avLst/>
          </a:prstGeom>
          <a:solidFill>
            <a:srgbClr val="FFFFFF"/>
          </a:solidFill>
          <a:ln w="9525">
            <a:solidFill>
              <a:schemeClr val="tx1"/>
            </a:solidFill>
            <a:miter lim="800000"/>
            <a:headEnd/>
            <a:tailEnd/>
          </a:ln>
          <a:effectLst/>
          <a:extLst/>
        </p:spPr>
        <p:txBody>
          <a:bodyPr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pPr algn="ctr"/>
            <a:r>
              <a:rPr lang="en-US" altLang="ja-JP" sz="1200" u="none" dirty="0">
                <a:latin typeface="+mn-lt"/>
              </a:rPr>
              <a:t>1991</a:t>
            </a:r>
            <a:r>
              <a:rPr lang="ja-JP" altLang="en-US" sz="1200" u="none" dirty="0" smtClean="0">
                <a:latin typeface="+mn-lt"/>
              </a:rPr>
              <a:t>：</a:t>
            </a:r>
            <a:r>
              <a:rPr lang="en-US" altLang="ja-JP" sz="1200" u="none" dirty="0" smtClean="0">
                <a:latin typeface="+mn-lt"/>
              </a:rPr>
              <a:t>FIC by Mitsubishi </a:t>
            </a:r>
            <a:endParaRPr lang="ja-JP" altLang="en-US" sz="1200" u="none" dirty="0">
              <a:latin typeface="+mn-lt"/>
            </a:endParaRPr>
          </a:p>
        </p:txBody>
      </p:sp>
      <p:sp>
        <p:nvSpPr>
          <p:cNvPr id="53" name="Text Box 64"/>
          <p:cNvSpPr txBox="1">
            <a:spLocks noChangeArrowheads="1"/>
          </p:cNvSpPr>
          <p:nvPr/>
        </p:nvSpPr>
        <p:spPr bwMode="auto">
          <a:xfrm>
            <a:off x="6858069" y="3587530"/>
            <a:ext cx="1851706" cy="27698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pPr algn="ctr"/>
            <a:r>
              <a:rPr lang="en-US" altLang="ja-JP" sz="1200" u="none" dirty="0">
                <a:latin typeface="+mn-lt"/>
              </a:rPr>
              <a:t>2004</a:t>
            </a:r>
            <a:r>
              <a:rPr lang="ja-JP" altLang="en-US" sz="1200" u="none" dirty="0" smtClean="0">
                <a:latin typeface="+mn-lt"/>
              </a:rPr>
              <a:t>：</a:t>
            </a:r>
            <a:r>
              <a:rPr lang="en-US" altLang="ja-JP" sz="1200" u="none" dirty="0" smtClean="0">
                <a:latin typeface="+mn-lt"/>
              </a:rPr>
              <a:t>FC by Mitsubishi</a:t>
            </a:r>
            <a:endParaRPr lang="ja-JP" altLang="en-US" sz="1200" u="none" dirty="0">
              <a:latin typeface="+mn-lt"/>
            </a:endParaRPr>
          </a:p>
        </p:txBody>
      </p:sp>
      <p:sp>
        <p:nvSpPr>
          <p:cNvPr id="54" name="Line 65"/>
          <p:cNvSpPr>
            <a:spLocks noChangeShapeType="1"/>
          </p:cNvSpPr>
          <p:nvPr/>
        </p:nvSpPr>
        <p:spPr bwMode="auto">
          <a:xfrm>
            <a:off x="7606393" y="1452343"/>
            <a:ext cx="0" cy="206375"/>
          </a:xfrm>
          <a:prstGeom prst="line">
            <a:avLst/>
          </a:prstGeom>
          <a:noFill/>
          <a:ln w="28575"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55" name="Line 66"/>
          <p:cNvSpPr>
            <a:spLocks noChangeShapeType="1"/>
          </p:cNvSpPr>
          <p:nvPr/>
        </p:nvSpPr>
        <p:spPr bwMode="auto">
          <a:xfrm>
            <a:off x="7606393" y="2018173"/>
            <a:ext cx="0" cy="154214"/>
          </a:xfrm>
          <a:prstGeom prst="line">
            <a:avLst/>
          </a:prstGeom>
          <a:noFill/>
          <a:ln w="28575"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56" name="Line 67"/>
          <p:cNvSpPr>
            <a:spLocks noChangeShapeType="1"/>
          </p:cNvSpPr>
          <p:nvPr/>
        </p:nvSpPr>
        <p:spPr bwMode="auto">
          <a:xfrm>
            <a:off x="7606393" y="2502361"/>
            <a:ext cx="0" cy="1059089"/>
          </a:xfrm>
          <a:prstGeom prst="line">
            <a:avLst/>
          </a:prstGeom>
          <a:noFill/>
          <a:ln w="28575"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60" name="Line 80"/>
          <p:cNvSpPr>
            <a:spLocks noChangeShapeType="1"/>
          </p:cNvSpPr>
          <p:nvPr/>
        </p:nvSpPr>
        <p:spPr bwMode="auto">
          <a:xfrm>
            <a:off x="7606393" y="3864520"/>
            <a:ext cx="0" cy="428316"/>
          </a:xfrm>
          <a:prstGeom prst="line">
            <a:avLst/>
          </a:prstGeom>
          <a:noFill/>
          <a:ln w="28575" cmpd="sng">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61" name="AutoShape 82"/>
          <p:cNvSpPr>
            <a:spLocks noChangeArrowheads="1"/>
          </p:cNvSpPr>
          <p:nvPr/>
        </p:nvSpPr>
        <p:spPr bwMode="auto">
          <a:xfrm>
            <a:off x="6707262" y="4292835"/>
            <a:ext cx="2211161" cy="772205"/>
          </a:xfrm>
          <a:prstGeom prst="roundRect">
            <a:avLst>
              <a:gd name="adj" fmla="val 16667"/>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306" tIns="32653" rIns="65306" bIns="32653" anchor="ctr"/>
          <a:lstStyle/>
          <a:p>
            <a:pPr algn="ctr" defTabSz="913837"/>
            <a:r>
              <a:rPr lang="en-US" altLang="ja-JP" sz="1200" u="none" dirty="0" smtClean="0">
                <a:latin typeface="+mn-lt"/>
              </a:rPr>
              <a:t>Bowling ball, cosmetics, etc.</a:t>
            </a:r>
            <a:endParaRPr lang="ja-JP" altLang="en-US" sz="1200" u="none" dirty="0">
              <a:latin typeface="+mn-lt"/>
            </a:endParaRPr>
          </a:p>
        </p:txBody>
      </p:sp>
      <p:sp>
        <p:nvSpPr>
          <p:cNvPr id="62" name="AutoShape 84"/>
          <p:cNvSpPr>
            <a:spLocks noChangeArrowheads="1"/>
          </p:cNvSpPr>
          <p:nvPr/>
        </p:nvSpPr>
        <p:spPr bwMode="auto">
          <a:xfrm>
            <a:off x="6628947" y="5373468"/>
            <a:ext cx="2263321" cy="874259"/>
          </a:xfrm>
          <a:prstGeom prst="cloudCallout">
            <a:avLst>
              <a:gd name="adj1" fmla="val -43787"/>
              <a:gd name="adj2" fmla="val 34694"/>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pPr algn="ctr" defTabSz="913837"/>
            <a:endParaRPr lang="ja-JP" altLang="en-US" sz="1200" u="none">
              <a:latin typeface="+mn-lt"/>
            </a:endParaRPr>
          </a:p>
        </p:txBody>
      </p:sp>
      <p:sp>
        <p:nvSpPr>
          <p:cNvPr id="63" name="Text Box 85"/>
          <p:cNvSpPr txBox="1">
            <a:spLocks noChangeArrowheads="1"/>
          </p:cNvSpPr>
          <p:nvPr/>
        </p:nvSpPr>
        <p:spPr bwMode="auto">
          <a:xfrm>
            <a:off x="6989536" y="5527682"/>
            <a:ext cx="1419564" cy="43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65306" tIns="32653" rIns="65306" bIns="32653">
            <a:spAutoFit/>
          </a:bodyPr>
          <a:lstStyle>
            <a:lvl1pPr defTabSz="1279525">
              <a:defRPr kumimoji="1">
                <a:solidFill>
                  <a:schemeClr val="tx1"/>
                </a:solidFill>
                <a:latin typeface="Arial" charset="0"/>
                <a:ea typeface="ＭＳ Ｐゴシック" charset="0"/>
                <a:cs typeface="ＭＳ Ｐゴシック" charset="0"/>
              </a:defRPr>
            </a:lvl1pPr>
            <a:lvl2pPr defTabSz="1279525">
              <a:defRPr kumimoji="1">
                <a:solidFill>
                  <a:schemeClr val="tx1"/>
                </a:solidFill>
                <a:latin typeface="Arial" charset="0"/>
                <a:ea typeface="ＭＳ Ｐゴシック" charset="0"/>
              </a:defRPr>
            </a:lvl2pPr>
            <a:lvl3pPr defTabSz="1279525">
              <a:defRPr kumimoji="1">
                <a:solidFill>
                  <a:schemeClr val="tx1"/>
                </a:solidFill>
                <a:latin typeface="Arial" charset="0"/>
                <a:ea typeface="ＭＳ Ｐゴシック" charset="0"/>
              </a:defRPr>
            </a:lvl3pPr>
            <a:lvl4pPr defTabSz="1279525">
              <a:defRPr kumimoji="1">
                <a:solidFill>
                  <a:schemeClr val="tx1"/>
                </a:solidFill>
                <a:latin typeface="Arial" charset="0"/>
                <a:ea typeface="ＭＳ Ｐゴシック" charset="0"/>
              </a:defRPr>
            </a:lvl4pPr>
            <a:lvl5pPr defTabSz="1279525">
              <a:defRPr kumimoji="1">
                <a:solidFill>
                  <a:schemeClr val="tx1"/>
                </a:solidFill>
                <a:latin typeface="Arial" charset="0"/>
                <a:ea typeface="ＭＳ Ｐゴシック" charset="0"/>
              </a:defRPr>
            </a:lvl5pPr>
            <a:lvl6pPr defTabSz="1279525" fontAlgn="base">
              <a:spcBef>
                <a:spcPct val="0"/>
              </a:spcBef>
              <a:spcAft>
                <a:spcPct val="0"/>
              </a:spcAft>
              <a:defRPr kumimoji="1">
                <a:solidFill>
                  <a:schemeClr val="tx1"/>
                </a:solidFill>
                <a:latin typeface="Arial" charset="0"/>
                <a:ea typeface="ＭＳ Ｐゴシック" charset="0"/>
              </a:defRPr>
            </a:lvl6pPr>
            <a:lvl7pPr defTabSz="1279525" fontAlgn="base">
              <a:spcBef>
                <a:spcPct val="0"/>
              </a:spcBef>
              <a:spcAft>
                <a:spcPct val="0"/>
              </a:spcAft>
              <a:defRPr kumimoji="1">
                <a:solidFill>
                  <a:schemeClr val="tx1"/>
                </a:solidFill>
                <a:latin typeface="Arial" charset="0"/>
                <a:ea typeface="ＭＳ Ｐゴシック" charset="0"/>
              </a:defRPr>
            </a:lvl7pPr>
            <a:lvl8pPr defTabSz="1279525" fontAlgn="base">
              <a:spcBef>
                <a:spcPct val="0"/>
              </a:spcBef>
              <a:spcAft>
                <a:spcPct val="0"/>
              </a:spcAft>
              <a:defRPr kumimoji="1">
                <a:solidFill>
                  <a:schemeClr val="tx1"/>
                </a:solidFill>
                <a:latin typeface="Arial" charset="0"/>
                <a:ea typeface="ＭＳ Ｐゴシック" charset="0"/>
              </a:defRPr>
            </a:lvl8pPr>
            <a:lvl9pPr defTabSz="1279525" fontAlgn="base">
              <a:spcBef>
                <a:spcPct val="0"/>
              </a:spcBef>
              <a:spcAft>
                <a:spcPct val="0"/>
              </a:spcAft>
              <a:defRPr kumimoji="1">
                <a:solidFill>
                  <a:schemeClr val="tx1"/>
                </a:solidFill>
                <a:latin typeface="Arial" charset="0"/>
                <a:ea typeface="ＭＳ Ｐゴシック" charset="0"/>
              </a:defRPr>
            </a:lvl9pPr>
          </a:lstStyle>
          <a:p>
            <a:pPr algn="ctr"/>
            <a:r>
              <a:rPr lang="en-US" altLang="ja-JP" sz="1200" u="none" dirty="0" smtClean="0">
                <a:solidFill>
                  <a:srgbClr val="FF0000"/>
                </a:solidFill>
                <a:latin typeface="+mn-lt"/>
              </a:rPr>
              <a:t>Could not find good applications</a:t>
            </a:r>
            <a:endParaRPr lang="ja-JP" altLang="en-US" sz="1200" u="none" dirty="0">
              <a:solidFill>
                <a:srgbClr val="FF0000"/>
              </a:solidFill>
              <a:latin typeface="+mn-lt"/>
            </a:endParaRPr>
          </a:p>
        </p:txBody>
      </p:sp>
      <p:sp>
        <p:nvSpPr>
          <p:cNvPr id="64" name="AutoShape 87"/>
          <p:cNvSpPr>
            <a:spLocks noChangeArrowheads="1"/>
          </p:cNvSpPr>
          <p:nvPr/>
        </p:nvSpPr>
        <p:spPr bwMode="auto">
          <a:xfrm flipH="1">
            <a:off x="6156098" y="5458512"/>
            <a:ext cx="772205" cy="51367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306" tIns="32653" rIns="65306" bIns="32653" anchor="ctr"/>
          <a:lstStyle/>
          <a:p>
            <a:endParaRPr lang="ja-JP" altLang="en-US" sz="1200" u="none">
              <a:latin typeface="+mn-lt"/>
            </a:endParaRPr>
          </a:p>
        </p:txBody>
      </p:sp>
      <p:sp>
        <p:nvSpPr>
          <p:cNvPr id="65" name="Text Box 88"/>
          <p:cNvSpPr txBox="1">
            <a:spLocks noChangeArrowheads="1"/>
          </p:cNvSpPr>
          <p:nvPr/>
        </p:nvSpPr>
        <p:spPr bwMode="auto">
          <a:xfrm>
            <a:off x="405947" y="5091119"/>
            <a:ext cx="1343540" cy="27698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a:latin typeface="+mn-lt"/>
              </a:rPr>
              <a:t>2007</a:t>
            </a:r>
            <a:r>
              <a:rPr lang="ja-JP" altLang="en-US" sz="1200" u="none" dirty="0" smtClean="0">
                <a:latin typeface="+mn-lt"/>
              </a:rPr>
              <a:t>：</a:t>
            </a:r>
            <a:r>
              <a:rPr lang="en-US" altLang="ja-JP" sz="1200" u="none" dirty="0" smtClean="0">
                <a:latin typeface="+mn-lt"/>
              </a:rPr>
              <a:t> to Unidym</a:t>
            </a:r>
            <a:endParaRPr lang="ja-JP" altLang="en-US" sz="1200" u="none" dirty="0">
              <a:latin typeface="+mn-lt"/>
            </a:endParaRPr>
          </a:p>
        </p:txBody>
      </p:sp>
      <p:sp>
        <p:nvSpPr>
          <p:cNvPr id="66" name="Line 89"/>
          <p:cNvSpPr>
            <a:spLocks noChangeShapeType="1"/>
          </p:cNvSpPr>
          <p:nvPr/>
        </p:nvSpPr>
        <p:spPr bwMode="auto">
          <a:xfrm>
            <a:off x="663349" y="4036566"/>
            <a:ext cx="0" cy="1028474"/>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67" name="AutoShape 90"/>
          <p:cNvSpPr>
            <a:spLocks noChangeArrowheads="1"/>
          </p:cNvSpPr>
          <p:nvPr/>
        </p:nvSpPr>
        <p:spPr bwMode="auto">
          <a:xfrm>
            <a:off x="405946" y="5424495"/>
            <a:ext cx="2005920" cy="514804"/>
          </a:xfrm>
          <a:prstGeom prst="roundRect">
            <a:avLst>
              <a:gd name="adj" fmla="val 16667"/>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65306" tIns="32653" rIns="65306" bIns="32653" anchor="ctr"/>
          <a:lstStyle/>
          <a:p>
            <a:pPr algn="ctr" defTabSz="913837"/>
            <a:r>
              <a:rPr lang="en-US" altLang="ja-JP" sz="1200" u="none" dirty="0" smtClean="0">
                <a:latin typeface="+mn-lt"/>
              </a:rPr>
              <a:t>CNT Film</a:t>
            </a:r>
            <a:endParaRPr lang="en-US" altLang="ja-JP" sz="1200" u="none" dirty="0">
              <a:latin typeface="+mn-lt"/>
            </a:endParaRPr>
          </a:p>
          <a:p>
            <a:pPr algn="ctr" defTabSz="913837"/>
            <a:r>
              <a:rPr lang="en-US" altLang="ja-JP" sz="1200" u="none" dirty="0">
                <a:latin typeface="+mn-lt"/>
              </a:rPr>
              <a:t>Unidym</a:t>
            </a:r>
            <a:r>
              <a:rPr lang="ja-JP" altLang="en-US" sz="1200" u="none" dirty="0">
                <a:latin typeface="+mn-lt"/>
              </a:rPr>
              <a:t>（</a:t>
            </a:r>
            <a:r>
              <a:rPr lang="en-US" altLang="ja-JP" sz="1200" u="none" dirty="0">
                <a:latin typeface="+mn-lt"/>
              </a:rPr>
              <a:t>US) &amp; EIKOS</a:t>
            </a:r>
            <a:r>
              <a:rPr lang="ja-JP" altLang="en-US" sz="1200" u="none" dirty="0">
                <a:latin typeface="+mn-lt"/>
              </a:rPr>
              <a:t>（</a:t>
            </a:r>
            <a:r>
              <a:rPr lang="en-US" altLang="ja-JP" sz="1200" u="none" dirty="0">
                <a:latin typeface="+mn-lt"/>
              </a:rPr>
              <a:t>US)</a:t>
            </a:r>
          </a:p>
        </p:txBody>
      </p:sp>
      <p:sp>
        <p:nvSpPr>
          <p:cNvPr id="68" name="正方形/長方形 67"/>
          <p:cNvSpPr/>
          <p:nvPr/>
        </p:nvSpPr>
        <p:spPr bwMode="auto">
          <a:xfrm>
            <a:off x="102425" y="602294"/>
            <a:ext cx="6411811" cy="5950906"/>
          </a:xfrm>
          <a:prstGeom prst="rect">
            <a:avLst/>
          </a:prstGeom>
          <a:noFill/>
          <a:ln w="28575" cap="flat" cmpd="sng" algn="ctr">
            <a:solidFill>
              <a:srgbClr val="0000FF"/>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69" name="正方形/長方形 68"/>
          <p:cNvSpPr/>
          <p:nvPr/>
        </p:nvSpPr>
        <p:spPr bwMode="auto">
          <a:xfrm>
            <a:off x="6514236" y="602294"/>
            <a:ext cx="2550385" cy="5950906"/>
          </a:xfrm>
          <a:prstGeom prst="rect">
            <a:avLst/>
          </a:prstGeom>
          <a:noFill/>
          <a:ln w="28575" cap="flat" cmpd="sng" algn="ctr">
            <a:solidFill>
              <a:srgbClr val="FF0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70" name="テキスト ボックス 69"/>
          <p:cNvSpPr txBox="1"/>
          <p:nvPr/>
        </p:nvSpPr>
        <p:spPr>
          <a:xfrm>
            <a:off x="3059479" y="484278"/>
            <a:ext cx="640169" cy="307777"/>
          </a:xfrm>
          <a:prstGeom prst="rect">
            <a:avLst/>
          </a:prstGeom>
          <a:solidFill>
            <a:srgbClr val="FFFFFF"/>
          </a:solidFill>
        </p:spPr>
        <p:txBody>
          <a:bodyPr wrap="none" rtlCol="0">
            <a:spAutoFit/>
          </a:bodyPr>
          <a:lstStyle/>
          <a:p>
            <a:pPr algn="ctr"/>
            <a:r>
              <a:rPr kumimoji="1" lang="en-US" altLang="ja-JP" sz="1400" b="1" u="none" dirty="0" smtClean="0">
                <a:solidFill>
                  <a:srgbClr val="0000FF"/>
                </a:solidFill>
                <a:latin typeface="Arial"/>
                <a:cs typeface="Arial"/>
              </a:rPr>
              <a:t>CNTs</a:t>
            </a:r>
            <a:endParaRPr kumimoji="1" lang="ja-JP" altLang="en-US" sz="1400" b="1" u="none" dirty="0">
              <a:solidFill>
                <a:srgbClr val="0000FF"/>
              </a:solidFill>
              <a:latin typeface="Arial"/>
              <a:cs typeface="Arial"/>
            </a:endParaRPr>
          </a:p>
        </p:txBody>
      </p:sp>
      <p:sp>
        <p:nvSpPr>
          <p:cNvPr id="71" name="テキスト ボックス 70"/>
          <p:cNvSpPr txBox="1"/>
          <p:nvPr/>
        </p:nvSpPr>
        <p:spPr>
          <a:xfrm>
            <a:off x="7311667" y="484278"/>
            <a:ext cx="982849" cy="307777"/>
          </a:xfrm>
          <a:prstGeom prst="rect">
            <a:avLst/>
          </a:prstGeom>
          <a:solidFill>
            <a:srgbClr val="FFFFFF"/>
          </a:solidFill>
        </p:spPr>
        <p:txBody>
          <a:bodyPr wrap="none" rtlCol="0">
            <a:spAutoFit/>
          </a:bodyPr>
          <a:lstStyle/>
          <a:p>
            <a:pPr algn="ctr"/>
            <a:r>
              <a:rPr lang="en-US" altLang="ja-JP" sz="1400" b="1" u="none" dirty="0" smtClean="0">
                <a:solidFill>
                  <a:srgbClr val="0000FF"/>
                </a:solidFill>
                <a:latin typeface="Arial"/>
                <a:cs typeface="Arial"/>
              </a:rPr>
              <a:t>Fullerene</a:t>
            </a:r>
            <a:endParaRPr kumimoji="1" lang="ja-JP" altLang="en-US" sz="1400" b="1" u="none" dirty="0">
              <a:solidFill>
                <a:srgbClr val="0000FF"/>
              </a:solidFill>
              <a:latin typeface="Arial"/>
              <a:cs typeface="Arial"/>
            </a:endParaRPr>
          </a:p>
        </p:txBody>
      </p:sp>
      <p:sp>
        <p:nvSpPr>
          <p:cNvPr id="72" name="Line 56"/>
          <p:cNvSpPr>
            <a:spLocks noChangeShapeType="1"/>
          </p:cNvSpPr>
          <p:nvPr/>
        </p:nvSpPr>
        <p:spPr bwMode="auto">
          <a:xfrm>
            <a:off x="2411866" y="1847260"/>
            <a:ext cx="0" cy="1807171"/>
          </a:xfrm>
          <a:prstGeom prst="line">
            <a:avLst/>
          </a:prstGeom>
          <a:noFill/>
          <a:ln w="38100">
            <a:solidFill>
              <a:srgbClr val="0000FF"/>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22" name="Text Box 23"/>
          <p:cNvSpPr txBox="1">
            <a:spLocks noChangeArrowheads="1"/>
          </p:cNvSpPr>
          <p:nvPr/>
        </p:nvSpPr>
        <p:spPr bwMode="auto">
          <a:xfrm>
            <a:off x="1108933" y="2141772"/>
            <a:ext cx="2580582" cy="27698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a:latin typeface="+mn-lt"/>
              </a:rPr>
              <a:t>1990</a:t>
            </a:r>
            <a:r>
              <a:rPr lang="ja-JP" altLang="en-US" sz="1200" u="none" dirty="0">
                <a:latin typeface="+mn-lt"/>
              </a:rPr>
              <a:t>’</a:t>
            </a:r>
            <a:r>
              <a:rPr lang="en-US" altLang="ja-JP" sz="1200" u="none" dirty="0">
                <a:latin typeface="+mn-lt"/>
              </a:rPr>
              <a:t>s</a:t>
            </a:r>
            <a:r>
              <a:rPr lang="ja-JP" altLang="en-US" sz="1200" u="none" dirty="0">
                <a:latin typeface="+mn-lt"/>
              </a:rPr>
              <a:t>：</a:t>
            </a:r>
            <a:r>
              <a:rPr lang="en-US" altLang="ja-JP" sz="1200" u="none" dirty="0">
                <a:latin typeface="+mn-lt"/>
              </a:rPr>
              <a:t> </a:t>
            </a:r>
            <a:r>
              <a:rPr lang="en-US" altLang="ja-JP" sz="1200" u="none" dirty="0" smtClean="0">
                <a:latin typeface="+mn-lt"/>
              </a:rPr>
              <a:t>Stacked CNT (GSI Creos)</a:t>
            </a:r>
            <a:endParaRPr lang="ja-JP" altLang="en-US" sz="1200" u="none" dirty="0">
              <a:latin typeface="+mn-lt"/>
            </a:endParaRPr>
          </a:p>
        </p:txBody>
      </p:sp>
      <p:sp>
        <p:nvSpPr>
          <p:cNvPr id="27" name="Text Box 28"/>
          <p:cNvSpPr txBox="1">
            <a:spLocks noChangeArrowheads="1"/>
          </p:cNvSpPr>
          <p:nvPr/>
        </p:nvSpPr>
        <p:spPr bwMode="auto">
          <a:xfrm>
            <a:off x="430726" y="2483998"/>
            <a:ext cx="1732318" cy="276989"/>
          </a:xfrm>
          <a:prstGeom prst="rect">
            <a:avLst/>
          </a:prstGeom>
          <a:solidFill>
            <a:srgbClr val="FFFFFF"/>
          </a:solidFill>
          <a:ln w="9525">
            <a:solidFill>
              <a:schemeClr val="tx1"/>
            </a:solidFill>
            <a:miter lim="800000"/>
            <a:headEnd/>
            <a:tailEnd/>
          </a:ln>
          <a:effectLs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u="none" dirty="0">
                <a:latin typeface="+mn-lt"/>
              </a:rPr>
              <a:t>1992</a:t>
            </a:r>
            <a:r>
              <a:rPr lang="ja-JP" altLang="en-US" sz="1200" u="none" dirty="0" smtClean="0">
                <a:latin typeface="+mn-lt"/>
              </a:rPr>
              <a:t>：</a:t>
            </a:r>
            <a:r>
              <a:rPr lang="en-US" altLang="ja-JP" sz="1200" u="none" dirty="0" smtClean="0">
                <a:latin typeface="+mn-lt"/>
              </a:rPr>
              <a:t>SWCNTs (Iijima)</a:t>
            </a:r>
            <a:endParaRPr lang="ja-JP" altLang="en-US" sz="1200" u="none" dirty="0">
              <a:latin typeface="+mn-lt"/>
            </a:endParaRPr>
          </a:p>
        </p:txBody>
      </p:sp>
      <p:sp>
        <p:nvSpPr>
          <p:cNvPr id="73" name="Text Box 26"/>
          <p:cNvSpPr txBox="1">
            <a:spLocks noChangeArrowheads="1"/>
          </p:cNvSpPr>
          <p:nvPr/>
        </p:nvSpPr>
        <p:spPr bwMode="auto">
          <a:xfrm>
            <a:off x="1079500" y="5962958"/>
            <a:ext cx="1959986" cy="276989"/>
          </a:xfrm>
          <a:prstGeom prst="rect">
            <a:avLst/>
          </a:prstGeom>
          <a:noFill/>
          <a:ln w="9525">
            <a:noFill/>
            <a:miter lim="800000"/>
            <a:headEnd/>
            <a:tailEnd/>
          </a:ln>
          <a:effectLs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r>
              <a:rPr lang="en-US" altLang="ja-JP" sz="1200" b="1" i="1" u="none" dirty="0" smtClean="0">
                <a:solidFill>
                  <a:srgbClr val="000000"/>
                </a:solidFill>
                <a:latin typeface="Times New Roman"/>
                <a:cs typeface="Times New Roman"/>
              </a:rPr>
              <a:t>CCVD Commercialization</a:t>
            </a:r>
            <a:endParaRPr lang="en-US" altLang="ja-JP" sz="1200" b="1" i="1" u="none" dirty="0">
              <a:solidFill>
                <a:srgbClr val="000000"/>
              </a:solidFill>
              <a:latin typeface="Times New Roman"/>
              <a:cs typeface="Times New Roman"/>
            </a:endParaRPr>
          </a:p>
        </p:txBody>
      </p:sp>
      <p:sp>
        <p:nvSpPr>
          <p:cNvPr id="74" name="Text Box 26"/>
          <p:cNvSpPr txBox="1">
            <a:spLocks noChangeArrowheads="1"/>
          </p:cNvSpPr>
          <p:nvPr/>
        </p:nvSpPr>
        <p:spPr bwMode="auto">
          <a:xfrm>
            <a:off x="3628561" y="5970738"/>
            <a:ext cx="2631069" cy="276989"/>
          </a:xfrm>
          <a:prstGeom prst="rect">
            <a:avLst/>
          </a:prstGeom>
          <a:noFill/>
          <a:ln w="9525">
            <a:noFill/>
            <a:miter lim="800000"/>
            <a:headEnd/>
            <a:tailEnd/>
          </a:ln>
          <a:effectLst/>
          <a:extLst/>
        </p:spPr>
        <p:txBody>
          <a:bodyPr wrap="none" lIns="91429" tIns="45715" rIns="91429" bIns="45715">
            <a:spAutoFit/>
          </a:bodyPr>
          <a:lstStyle>
            <a:lvl1pPr defTabSz="1279525">
              <a:defRPr kumimoji="1">
                <a:solidFill>
                  <a:schemeClr val="tx1"/>
                </a:solidFill>
                <a:latin typeface="Arial" charset="0"/>
                <a:ea typeface="ＭＳ Ｐゴシック" charset="0"/>
                <a:cs typeface="ＭＳ Ｐゴシック" charset="0"/>
              </a:defRPr>
            </a:lvl1pPr>
            <a:lvl2pPr marL="639763" defTabSz="1279525">
              <a:defRPr kumimoji="1">
                <a:solidFill>
                  <a:schemeClr val="tx1"/>
                </a:solidFill>
                <a:latin typeface="Arial" charset="0"/>
                <a:ea typeface="ＭＳ Ｐゴシック" charset="0"/>
              </a:defRPr>
            </a:lvl2pPr>
            <a:lvl3pPr marL="1279525" defTabSz="1279525">
              <a:defRPr kumimoji="1">
                <a:solidFill>
                  <a:schemeClr val="tx1"/>
                </a:solidFill>
                <a:latin typeface="Arial" charset="0"/>
                <a:ea typeface="ＭＳ Ｐゴシック" charset="0"/>
              </a:defRPr>
            </a:lvl3pPr>
            <a:lvl4pPr marL="1920875" defTabSz="1279525">
              <a:defRPr kumimoji="1">
                <a:solidFill>
                  <a:schemeClr val="tx1"/>
                </a:solidFill>
                <a:latin typeface="Arial" charset="0"/>
                <a:ea typeface="ＭＳ Ｐゴシック" charset="0"/>
              </a:defRPr>
            </a:lvl4pPr>
            <a:lvl5pPr marL="2560638" defTabSz="1279525">
              <a:defRPr kumimoji="1">
                <a:solidFill>
                  <a:schemeClr val="tx1"/>
                </a:solidFill>
                <a:latin typeface="Arial" charset="0"/>
                <a:ea typeface="ＭＳ Ｐゴシック" charset="0"/>
              </a:defRPr>
            </a:lvl5pPr>
            <a:lvl6pPr marL="3017838" defTabSz="1279525" fontAlgn="base">
              <a:spcBef>
                <a:spcPct val="0"/>
              </a:spcBef>
              <a:spcAft>
                <a:spcPct val="0"/>
              </a:spcAft>
              <a:defRPr kumimoji="1">
                <a:solidFill>
                  <a:schemeClr val="tx1"/>
                </a:solidFill>
                <a:latin typeface="Arial" charset="0"/>
                <a:ea typeface="ＭＳ Ｐゴシック" charset="0"/>
              </a:defRPr>
            </a:lvl6pPr>
            <a:lvl7pPr marL="3475038" defTabSz="1279525" fontAlgn="base">
              <a:spcBef>
                <a:spcPct val="0"/>
              </a:spcBef>
              <a:spcAft>
                <a:spcPct val="0"/>
              </a:spcAft>
              <a:defRPr kumimoji="1">
                <a:solidFill>
                  <a:schemeClr val="tx1"/>
                </a:solidFill>
                <a:latin typeface="Arial" charset="0"/>
                <a:ea typeface="ＭＳ Ｐゴシック" charset="0"/>
              </a:defRPr>
            </a:lvl7pPr>
            <a:lvl8pPr marL="3932238" defTabSz="1279525" fontAlgn="base">
              <a:spcBef>
                <a:spcPct val="0"/>
              </a:spcBef>
              <a:spcAft>
                <a:spcPct val="0"/>
              </a:spcAft>
              <a:defRPr kumimoji="1">
                <a:solidFill>
                  <a:schemeClr val="tx1"/>
                </a:solidFill>
                <a:latin typeface="Arial" charset="0"/>
                <a:ea typeface="ＭＳ Ｐゴシック" charset="0"/>
              </a:defRPr>
            </a:lvl8pPr>
            <a:lvl9pPr marL="4389438" defTabSz="1279525" fontAlgn="base">
              <a:spcBef>
                <a:spcPct val="0"/>
              </a:spcBef>
              <a:spcAft>
                <a:spcPct val="0"/>
              </a:spcAft>
              <a:defRPr kumimoji="1">
                <a:solidFill>
                  <a:schemeClr val="tx1"/>
                </a:solidFill>
                <a:latin typeface="Arial" charset="0"/>
                <a:ea typeface="ＭＳ Ｐゴシック" charset="0"/>
              </a:defRPr>
            </a:lvl9pPr>
          </a:lstStyle>
          <a:p>
            <a:pPr algn="ctr"/>
            <a:r>
              <a:rPr lang="en-US" altLang="ja-JP" sz="1200" b="1" i="1" u="none" dirty="0" smtClean="0">
                <a:solidFill>
                  <a:srgbClr val="000000"/>
                </a:solidFill>
                <a:latin typeface="Times New Roman"/>
                <a:cs typeface="Times New Roman"/>
              </a:rPr>
              <a:t>Floating Reaction Commercialization</a:t>
            </a:r>
            <a:endParaRPr lang="en-US" altLang="ja-JP" sz="1200" b="1" i="1" u="none" dirty="0">
              <a:solidFill>
                <a:srgbClr val="000000"/>
              </a:solidFill>
              <a:latin typeface="Times New Roman"/>
              <a:cs typeface="Times New Roman"/>
            </a:endParaRPr>
          </a:p>
        </p:txBody>
      </p:sp>
      <p:sp>
        <p:nvSpPr>
          <p:cNvPr id="75" name="Line 54"/>
          <p:cNvSpPr>
            <a:spLocks noChangeShapeType="1"/>
          </p:cNvSpPr>
          <p:nvPr/>
        </p:nvSpPr>
        <p:spPr bwMode="auto">
          <a:xfrm flipH="1">
            <a:off x="6707262" y="1420904"/>
            <a:ext cx="1" cy="2018679"/>
          </a:xfrm>
          <a:prstGeom prst="line">
            <a:avLst/>
          </a:prstGeom>
          <a:noFill/>
          <a:ln w="38100">
            <a:solidFill>
              <a:srgbClr val="FF0000"/>
            </a:solidFill>
            <a:prstDash val="sysDash"/>
            <a:round/>
            <a:headEnd type="non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
        <p:nvSpPr>
          <p:cNvPr id="76" name="Line 54"/>
          <p:cNvSpPr>
            <a:spLocks noChangeShapeType="1"/>
          </p:cNvSpPr>
          <p:nvPr/>
        </p:nvSpPr>
        <p:spPr bwMode="auto">
          <a:xfrm rot="5400000">
            <a:off x="4362208" y="1094527"/>
            <a:ext cx="0" cy="4690111"/>
          </a:xfrm>
          <a:prstGeom prst="line">
            <a:avLst/>
          </a:prstGeom>
          <a:noFill/>
          <a:ln w="38100">
            <a:solidFill>
              <a:srgbClr val="FF0000"/>
            </a:solidFill>
            <a:prstDash val="sys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5306" tIns="32653" rIns="65306" bIns="32653"/>
          <a:lstStyle/>
          <a:p>
            <a:endParaRPr lang="ja-JP" altLang="en-US" sz="1200" u="none">
              <a:latin typeface="+mn-lt"/>
            </a:endParaRPr>
          </a:p>
        </p:txBody>
      </p:sp>
    </p:spTree>
    <p:extLst>
      <p:ext uri="{BB962C8B-B14F-4D97-AF65-F5344CB8AC3E}">
        <p14:creationId xmlns:p14="http://schemas.microsoft.com/office/powerpoint/2010/main" val="41380682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bwMode="auto">
          <a:xfrm>
            <a:off x="252664" y="1154479"/>
            <a:ext cx="8346490" cy="2850193"/>
          </a:xfrm>
          <a:prstGeom prst="rect">
            <a:avLst/>
          </a:prstGeom>
          <a:solidFill>
            <a:srgbClr val="FFF9DD"/>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2" name="タイトル 1"/>
          <p:cNvSpPr>
            <a:spLocks noGrp="1"/>
          </p:cNvSpPr>
          <p:nvPr>
            <p:ph type="title"/>
          </p:nvPr>
        </p:nvSpPr>
        <p:spPr/>
        <p:txBody>
          <a:bodyPr/>
          <a:lstStyle/>
          <a:p>
            <a:r>
              <a:rPr lang="en-US" altLang="ja-JP" dirty="0" smtClean="0"/>
              <a:t>There is Myth about Nano Carbons</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8</a:t>
            </a:fld>
            <a:endParaRPr lang="en-US" altLang="ja-JP" dirty="0"/>
          </a:p>
        </p:txBody>
      </p:sp>
      <p:sp>
        <p:nvSpPr>
          <p:cNvPr id="5" name="テキスト ボックス 4"/>
          <p:cNvSpPr txBox="1"/>
          <p:nvPr/>
        </p:nvSpPr>
        <p:spPr>
          <a:xfrm>
            <a:off x="252664" y="692813"/>
            <a:ext cx="2871199" cy="338554"/>
          </a:xfrm>
          <a:prstGeom prst="rect">
            <a:avLst/>
          </a:prstGeom>
          <a:noFill/>
        </p:spPr>
        <p:txBody>
          <a:bodyPr wrap="none" rtlCol="0">
            <a:spAutoFit/>
          </a:bodyPr>
          <a:lstStyle/>
          <a:p>
            <a:r>
              <a:rPr kumimoji="1" lang="en-US" altLang="ja-JP" sz="1600" b="1" i="1" u="none" dirty="0" smtClean="0">
                <a:latin typeface="Times New Roman"/>
                <a:cs typeface="Times New Roman"/>
              </a:rPr>
              <a:t>1. CNTs are superconductive!?</a:t>
            </a:r>
            <a:endParaRPr kumimoji="1" lang="ja-JP" altLang="en-US" sz="1600" b="1" i="1" u="none" dirty="0">
              <a:latin typeface="Times New Roman"/>
              <a:cs typeface="Times New Roman"/>
            </a:endParaRPr>
          </a:p>
        </p:txBody>
      </p:sp>
      <p:pic>
        <p:nvPicPr>
          <p:cNvPr id="6" name="図 5" descr="スクリーンショット 2018-05-09 13.34.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22749"/>
            <a:ext cx="4615488" cy="2428757"/>
          </a:xfrm>
          <a:prstGeom prst="rect">
            <a:avLst/>
          </a:prstGeom>
        </p:spPr>
      </p:pic>
      <p:pic>
        <p:nvPicPr>
          <p:cNvPr id="7" name="図 6" descr="スクリーンショット 2018-05-09 13.33.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266" y="1222749"/>
            <a:ext cx="3061668" cy="2426372"/>
          </a:xfrm>
          <a:prstGeom prst="rect">
            <a:avLst/>
          </a:prstGeom>
        </p:spPr>
      </p:pic>
      <p:pic>
        <p:nvPicPr>
          <p:cNvPr id="8" name="図 7" descr="スクリーンショット 2018-05-09 13.35.44.png"/>
          <p:cNvPicPr>
            <a:picLocks noChangeAspect="1"/>
          </p:cNvPicPr>
          <p:nvPr/>
        </p:nvPicPr>
        <p:blipFill rotWithShape="1">
          <a:blip r:embed="rId4">
            <a:extLst>
              <a:ext uri="{28A0092B-C50C-407E-A947-70E740481C1C}">
                <a14:useLocalDpi xmlns:a14="http://schemas.microsoft.com/office/drawing/2010/main" val="0"/>
              </a:ext>
            </a:extLst>
          </a:blip>
          <a:srcRect b="4088"/>
          <a:stretch/>
        </p:blipFill>
        <p:spPr>
          <a:xfrm>
            <a:off x="165501" y="4414165"/>
            <a:ext cx="5318970" cy="1986380"/>
          </a:xfrm>
          <a:prstGeom prst="rect">
            <a:avLst/>
          </a:prstGeom>
        </p:spPr>
      </p:pic>
      <p:sp>
        <p:nvSpPr>
          <p:cNvPr id="10" name="テキスト ボックス 9"/>
          <p:cNvSpPr txBox="1"/>
          <p:nvPr/>
        </p:nvSpPr>
        <p:spPr>
          <a:xfrm rot="16200000">
            <a:off x="-99495" y="4622534"/>
            <a:ext cx="776212" cy="246221"/>
          </a:xfrm>
          <a:prstGeom prst="rect">
            <a:avLst/>
          </a:prstGeom>
          <a:noFill/>
        </p:spPr>
        <p:txBody>
          <a:bodyPr wrap="none" rtlCol="0">
            <a:spAutoFit/>
          </a:bodyPr>
          <a:lstStyle/>
          <a:p>
            <a:r>
              <a:rPr lang="en-US" altLang="ja-JP" sz="1000" u="none" dirty="0" smtClean="0">
                <a:latin typeface="Arial"/>
                <a:cs typeface="Arial"/>
              </a:rPr>
              <a:t>Relative R</a:t>
            </a:r>
            <a:endParaRPr kumimoji="1" lang="ja-JP" altLang="en-US" sz="1000" u="none" dirty="0">
              <a:latin typeface="Arial"/>
              <a:cs typeface="Arial"/>
            </a:endParaRPr>
          </a:p>
        </p:txBody>
      </p:sp>
      <p:sp>
        <p:nvSpPr>
          <p:cNvPr id="11" name="テキスト ボックス 10"/>
          <p:cNvSpPr txBox="1"/>
          <p:nvPr/>
        </p:nvSpPr>
        <p:spPr>
          <a:xfrm>
            <a:off x="5484471" y="4533586"/>
            <a:ext cx="3534478" cy="1200329"/>
          </a:xfrm>
          <a:prstGeom prst="rect">
            <a:avLst/>
          </a:prstGeom>
          <a:solidFill>
            <a:srgbClr val="FFFED4"/>
          </a:solidFill>
          <a:ln>
            <a:solidFill>
              <a:srgbClr val="FF0000"/>
            </a:solidFill>
          </a:ln>
        </p:spPr>
        <p:txBody>
          <a:bodyPr wrap="square" rtlCol="0">
            <a:spAutoFit/>
          </a:bodyPr>
          <a:lstStyle/>
          <a:p>
            <a:pPr marL="171450" indent="-171450">
              <a:buFont typeface="Wingdings" charset="2"/>
              <a:buChar char="ü"/>
            </a:pPr>
            <a:r>
              <a:rPr kumimoji="1" lang="en-US" altLang="ja-JP" sz="1200" b="1" u="none" dirty="0" smtClean="0">
                <a:latin typeface="Arial"/>
                <a:cs typeface="Arial"/>
              </a:rPr>
              <a:t>Resistivity does not become zero</a:t>
            </a:r>
          </a:p>
          <a:p>
            <a:pPr marL="171450" indent="-171450">
              <a:buFont typeface="Wingdings" charset="2"/>
              <a:buChar char="ü"/>
            </a:pPr>
            <a:r>
              <a:rPr lang="en-US" altLang="ja-JP" sz="1200" b="1" u="none" dirty="0" smtClean="0">
                <a:latin typeface="Arial"/>
                <a:cs typeface="Arial"/>
              </a:rPr>
              <a:t>None proves CNTs are superconductive</a:t>
            </a:r>
          </a:p>
          <a:p>
            <a:pPr marL="171450" indent="-171450">
              <a:buFont typeface="Wingdings" charset="2"/>
              <a:buChar char="ü"/>
            </a:pPr>
            <a:r>
              <a:rPr lang="en-US" altLang="ja-JP" sz="1200" b="1" u="none" dirty="0" smtClean="0">
                <a:latin typeface="Arial"/>
                <a:cs typeface="Arial"/>
              </a:rPr>
              <a:t>The First Principle Theory calculation:  Conditional calculation</a:t>
            </a:r>
          </a:p>
          <a:p>
            <a:pPr marL="171450" indent="-171450">
              <a:buFont typeface="Wingdings" charset="2"/>
              <a:buChar char="ü"/>
            </a:pPr>
            <a:r>
              <a:rPr lang="en-US" altLang="ja-JP" sz="1200" b="1" u="none" dirty="0" smtClean="0">
                <a:latin typeface="Arial"/>
                <a:cs typeface="Arial"/>
              </a:rPr>
              <a:t>Measurement in microscope; under electron bombardment</a:t>
            </a:r>
            <a:endParaRPr kumimoji="1" lang="en-US" altLang="ja-JP" sz="1200" b="1" u="none" dirty="0">
              <a:latin typeface="Arial"/>
              <a:cs typeface="Arial"/>
            </a:endParaRPr>
          </a:p>
        </p:txBody>
      </p:sp>
      <p:sp>
        <p:nvSpPr>
          <p:cNvPr id="12" name="テキスト ボックス 11"/>
          <p:cNvSpPr txBox="1"/>
          <p:nvPr/>
        </p:nvSpPr>
        <p:spPr>
          <a:xfrm>
            <a:off x="1949993" y="4465340"/>
            <a:ext cx="3244096" cy="246221"/>
          </a:xfrm>
          <a:prstGeom prst="rect">
            <a:avLst/>
          </a:prstGeom>
          <a:noFill/>
          <a:ln>
            <a:noFill/>
          </a:ln>
        </p:spPr>
        <p:txBody>
          <a:bodyPr wrap="square" rtlCol="0">
            <a:spAutoFit/>
          </a:bodyPr>
          <a:lstStyle/>
          <a:p>
            <a:r>
              <a:rPr lang="en-US" altLang="ja-JP" sz="1000" b="1" u="none" dirty="0" smtClean="0">
                <a:latin typeface="Arial"/>
                <a:cs typeface="Arial"/>
              </a:rPr>
              <a:t>Courtesy</a:t>
            </a:r>
            <a:r>
              <a:rPr kumimoji="1" lang="en-US" altLang="ja-JP" sz="1000" b="1" u="none" dirty="0" smtClean="0">
                <a:latin typeface="Arial"/>
                <a:cs typeface="Arial"/>
              </a:rPr>
              <a:t> of Prof. Fugetsu at Hokkaido University </a:t>
            </a:r>
            <a:endParaRPr kumimoji="1" lang="en-US" altLang="ja-JP" sz="1000" b="1" u="none" dirty="0">
              <a:latin typeface="Arial"/>
              <a:cs typeface="Arial"/>
            </a:endParaRPr>
          </a:p>
        </p:txBody>
      </p:sp>
    </p:spTree>
    <p:extLst>
      <p:ext uri="{BB962C8B-B14F-4D97-AF65-F5344CB8AC3E}">
        <p14:creationId xmlns:p14="http://schemas.microsoft.com/office/powerpoint/2010/main" val="24586677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Myth about Nano Carbons</a:t>
            </a:r>
            <a:endParaRPr kumimoji="1" lang="ja-JP" altLang="en-US" dirty="0"/>
          </a:p>
        </p:txBody>
      </p:sp>
      <p:sp>
        <p:nvSpPr>
          <p:cNvPr id="3" name="日付プレースホルダー 2"/>
          <p:cNvSpPr>
            <a:spLocks noGrp="1"/>
          </p:cNvSpPr>
          <p:nvPr>
            <p:ph type="dt" sz="half" idx="10"/>
          </p:nvPr>
        </p:nvSpPr>
        <p:spPr/>
        <p:txBody>
          <a:bodyPr/>
          <a:lstStyle/>
          <a:p>
            <a:pPr>
              <a:defRPr/>
            </a:pPr>
            <a:fld id="{A990885A-16C8-FD47-B357-FD09087C49C6}" type="datetime1">
              <a:rPr lang="ja-JP" altLang="en-US" smtClean="0"/>
              <a:t>18/06/01</a:t>
            </a:fld>
            <a:endParaRPr lang="en-US" altLang="ja-JP" dirty="0"/>
          </a:p>
        </p:txBody>
      </p:sp>
      <p:sp>
        <p:nvSpPr>
          <p:cNvPr id="4" name="スライド番号プレースホルダー 3"/>
          <p:cNvSpPr>
            <a:spLocks noGrp="1"/>
          </p:cNvSpPr>
          <p:nvPr>
            <p:ph type="sldNum" sz="quarter" idx="12"/>
          </p:nvPr>
        </p:nvSpPr>
        <p:spPr/>
        <p:txBody>
          <a:bodyPr/>
          <a:lstStyle/>
          <a:p>
            <a:pPr>
              <a:defRPr/>
            </a:pPr>
            <a:fld id="{48396AAA-D3FB-4A8D-9DE4-2CB28C1271C0}" type="slidenum">
              <a:rPr lang="en-US" altLang="ja-JP" smtClean="0"/>
              <a:pPr>
                <a:defRPr/>
              </a:pPr>
              <a:t>9</a:t>
            </a:fld>
            <a:endParaRPr lang="en-US" altLang="ja-JP" dirty="0"/>
          </a:p>
        </p:txBody>
      </p:sp>
      <p:sp>
        <p:nvSpPr>
          <p:cNvPr id="5" name="テキスト ボックス 4"/>
          <p:cNvSpPr txBox="1"/>
          <p:nvPr/>
        </p:nvSpPr>
        <p:spPr>
          <a:xfrm>
            <a:off x="252664" y="692813"/>
            <a:ext cx="3148318" cy="338554"/>
          </a:xfrm>
          <a:prstGeom prst="rect">
            <a:avLst/>
          </a:prstGeom>
          <a:noFill/>
        </p:spPr>
        <p:txBody>
          <a:bodyPr wrap="none" rtlCol="0">
            <a:spAutoFit/>
          </a:bodyPr>
          <a:lstStyle/>
          <a:p>
            <a:r>
              <a:rPr lang="en-US" altLang="ja-JP" sz="1600" b="1" i="1" u="none" dirty="0">
                <a:latin typeface="Times New Roman"/>
                <a:cs typeface="Times New Roman"/>
              </a:rPr>
              <a:t>2</a:t>
            </a:r>
            <a:r>
              <a:rPr kumimoji="1" lang="en-US" altLang="ja-JP" sz="1600" b="1" i="1" u="none" dirty="0" smtClean="0">
                <a:latin typeface="Times New Roman"/>
                <a:cs typeface="Times New Roman"/>
              </a:rPr>
              <a:t>. CNTs are P type semiconductor</a:t>
            </a:r>
            <a:endParaRPr kumimoji="1" lang="ja-JP" altLang="en-US" sz="1600" b="1" i="1" u="none" dirty="0">
              <a:latin typeface="Times New Roman"/>
              <a:cs typeface="Times New Roman"/>
            </a:endParaRPr>
          </a:p>
        </p:txBody>
      </p:sp>
      <p:sp>
        <p:nvSpPr>
          <p:cNvPr id="11" name="テキスト ボックス 10"/>
          <p:cNvSpPr txBox="1"/>
          <p:nvPr/>
        </p:nvSpPr>
        <p:spPr>
          <a:xfrm>
            <a:off x="213453" y="1045395"/>
            <a:ext cx="4031055" cy="646331"/>
          </a:xfrm>
          <a:prstGeom prst="rect">
            <a:avLst/>
          </a:prstGeom>
          <a:noFill/>
          <a:ln>
            <a:solidFill>
              <a:schemeClr val="tx1"/>
            </a:solidFill>
          </a:ln>
        </p:spPr>
        <p:txBody>
          <a:bodyPr wrap="square" rtlCol="0">
            <a:spAutoFit/>
          </a:bodyPr>
          <a:lstStyle/>
          <a:p>
            <a:pPr marL="171450" indent="-171450">
              <a:buFont typeface="Wingdings" charset="2"/>
              <a:buChar char="ü"/>
            </a:pPr>
            <a:r>
              <a:rPr kumimoji="1" lang="en-US" altLang="ja-JP" sz="1200" b="1" u="none" dirty="0" smtClean="0">
                <a:latin typeface="Arial"/>
                <a:cs typeface="Arial"/>
              </a:rPr>
              <a:t>This is derived from The First Principle theory.</a:t>
            </a:r>
          </a:p>
          <a:p>
            <a:pPr marL="171450" indent="-171450">
              <a:buFont typeface="Wingdings" charset="2"/>
              <a:buChar char="ü"/>
            </a:pPr>
            <a:r>
              <a:rPr lang="en-US" altLang="ja-JP" sz="1200" b="1" u="none" dirty="0" smtClean="0">
                <a:latin typeface="Arial"/>
                <a:cs typeface="Arial"/>
              </a:rPr>
              <a:t>Band-gap exist.</a:t>
            </a:r>
          </a:p>
          <a:p>
            <a:pPr marL="171450" indent="-171450">
              <a:buFont typeface="Wingdings" charset="2"/>
              <a:buChar char="ü"/>
            </a:pPr>
            <a:r>
              <a:rPr lang="en-US" altLang="ja-JP" sz="1200" b="1" u="none" dirty="0" smtClean="0">
                <a:latin typeface="Arial"/>
                <a:cs typeface="Arial"/>
              </a:rPr>
              <a:t>Resulting behaving like electron-absorber</a:t>
            </a:r>
          </a:p>
        </p:txBody>
      </p:sp>
      <p:sp>
        <p:nvSpPr>
          <p:cNvPr id="13" name="テキスト ボックス 12"/>
          <p:cNvSpPr txBox="1"/>
          <p:nvPr/>
        </p:nvSpPr>
        <p:spPr>
          <a:xfrm>
            <a:off x="4965026" y="860729"/>
            <a:ext cx="3993062" cy="830997"/>
          </a:xfrm>
          <a:prstGeom prst="rect">
            <a:avLst/>
          </a:prstGeom>
          <a:noFill/>
          <a:ln>
            <a:solidFill>
              <a:schemeClr val="tx1"/>
            </a:solidFill>
          </a:ln>
        </p:spPr>
        <p:txBody>
          <a:bodyPr wrap="square" rtlCol="0">
            <a:spAutoFit/>
          </a:bodyPr>
          <a:lstStyle/>
          <a:p>
            <a:pPr marL="171450" indent="-171450">
              <a:buFont typeface="Wingdings" charset="2"/>
              <a:buChar char="ü"/>
            </a:pPr>
            <a:r>
              <a:rPr lang="en-US" altLang="ja-JP" sz="1200" b="1" u="none" dirty="0" smtClean="0">
                <a:latin typeface="Arial"/>
                <a:cs typeface="Arial"/>
              </a:rPr>
              <a:t>A different Boundary Conditions give alternative results</a:t>
            </a:r>
            <a:endParaRPr kumimoji="1" lang="en-US" altLang="ja-JP" sz="1200" b="1" u="none" dirty="0" smtClean="0">
              <a:latin typeface="Arial"/>
              <a:cs typeface="Arial"/>
            </a:endParaRPr>
          </a:p>
          <a:p>
            <a:pPr marL="171450" indent="-171450">
              <a:buFont typeface="Wingdings" charset="2"/>
              <a:buChar char="ü"/>
            </a:pPr>
            <a:r>
              <a:rPr lang="en-US" altLang="ja-JP" sz="1200" b="1" u="none" dirty="0" smtClean="0">
                <a:latin typeface="Arial"/>
                <a:cs typeface="Arial"/>
              </a:rPr>
              <a:t>CNTs scavenge hydroxyl radicals: CNTs are electron donor in water </a:t>
            </a:r>
          </a:p>
        </p:txBody>
      </p:sp>
      <p:sp>
        <p:nvSpPr>
          <p:cNvPr id="14" name="右矢印 13"/>
          <p:cNvSpPr/>
          <p:nvPr/>
        </p:nvSpPr>
        <p:spPr bwMode="auto">
          <a:xfrm>
            <a:off x="4347476" y="1189960"/>
            <a:ext cx="514832" cy="343257"/>
          </a:xfrm>
          <a:prstGeom prst="rightArrow">
            <a:avLst/>
          </a:prstGeom>
          <a:solidFill>
            <a:srgbClr val="0000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pic>
        <p:nvPicPr>
          <p:cNvPr id="15" name="図 14" descr="スクリーンショット 2018-05-09 14.27.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53" y="2245274"/>
            <a:ext cx="4031055" cy="2295410"/>
          </a:xfrm>
          <a:prstGeom prst="rect">
            <a:avLst/>
          </a:prstGeom>
          <a:ln>
            <a:solidFill>
              <a:srgbClr val="000000"/>
            </a:solidFill>
          </a:ln>
        </p:spPr>
      </p:pic>
      <p:pic>
        <p:nvPicPr>
          <p:cNvPr id="16" name="図 15" descr="スクリーンショット 2018-05-09 14.31.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678" y="1790255"/>
            <a:ext cx="2231191" cy="1253295"/>
          </a:xfrm>
          <a:prstGeom prst="rect">
            <a:avLst/>
          </a:prstGeom>
          <a:ln>
            <a:solidFill>
              <a:srgbClr val="000000"/>
            </a:solidFill>
          </a:ln>
        </p:spPr>
      </p:pic>
      <p:pic>
        <p:nvPicPr>
          <p:cNvPr id="17" name="図 16" descr="スクリーンショット 2018-05-09 14.34.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679" y="3043550"/>
            <a:ext cx="2231190" cy="3032613"/>
          </a:xfrm>
          <a:prstGeom prst="rect">
            <a:avLst/>
          </a:prstGeom>
          <a:ln>
            <a:solidFill>
              <a:srgbClr val="000000"/>
            </a:solidFill>
          </a:ln>
        </p:spPr>
      </p:pic>
      <p:pic>
        <p:nvPicPr>
          <p:cNvPr id="18" name="図 17" descr="スクリーンショット 2018-05-09 14.37.30.png"/>
          <p:cNvPicPr>
            <a:picLocks noChangeAspect="1"/>
          </p:cNvPicPr>
          <p:nvPr/>
        </p:nvPicPr>
        <p:blipFill rotWithShape="1">
          <a:blip r:embed="rId5">
            <a:extLst>
              <a:ext uri="{28A0092B-C50C-407E-A947-70E740481C1C}">
                <a14:useLocalDpi xmlns:a14="http://schemas.microsoft.com/office/drawing/2010/main" val="0"/>
              </a:ext>
            </a:extLst>
          </a:blip>
          <a:srcRect t="2875" r="13810"/>
          <a:stretch/>
        </p:blipFill>
        <p:spPr>
          <a:xfrm>
            <a:off x="5452954" y="3902109"/>
            <a:ext cx="3505134" cy="2191806"/>
          </a:xfrm>
          <a:prstGeom prst="rect">
            <a:avLst/>
          </a:prstGeom>
        </p:spPr>
      </p:pic>
    </p:spTree>
    <p:extLst>
      <p:ext uri="{BB962C8B-B14F-4D97-AF65-F5344CB8AC3E}">
        <p14:creationId xmlns:p14="http://schemas.microsoft.com/office/powerpoint/2010/main" val="31437234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sng"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sng"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9884</TotalTime>
  <Words>3220</Words>
  <Application>Microsoft Macintosh PowerPoint</Application>
  <PresentationFormat>画面に合わせる (4:3)</PresentationFormat>
  <Paragraphs>672</Paragraphs>
  <Slides>39</Slides>
  <Notes>2</Notes>
  <HiddenSlides>0</HiddenSlides>
  <MMClips>1</MMClips>
  <ScaleCrop>false</ScaleCrop>
  <HeadingPairs>
    <vt:vector size="4" baseType="variant">
      <vt:variant>
        <vt:lpstr>テーマ</vt:lpstr>
      </vt:variant>
      <vt:variant>
        <vt:i4>3</vt:i4>
      </vt:variant>
      <vt:variant>
        <vt:lpstr>スライド タイトル</vt:lpstr>
      </vt:variant>
      <vt:variant>
        <vt:i4>39</vt:i4>
      </vt:variant>
    </vt:vector>
  </HeadingPairs>
  <TitlesOfParts>
    <vt:vector size="42" baseType="lpstr">
      <vt:lpstr>標準デザイン</vt:lpstr>
      <vt:lpstr>1_デザインの設定</vt:lpstr>
      <vt:lpstr>デザインの設定</vt:lpstr>
      <vt:lpstr>Applications of CNTs &amp; Nano Carbons</vt:lpstr>
      <vt:lpstr>Successful Nano Biz</vt:lpstr>
      <vt:lpstr>-ditto-</vt:lpstr>
      <vt:lpstr>What Carbon Can Do?</vt:lpstr>
      <vt:lpstr>Carbon Allotropes</vt:lpstr>
      <vt:lpstr>What Characteristics of  sp2 Carbons</vt:lpstr>
      <vt:lpstr>History of Nano Carbon Business Development</vt:lpstr>
      <vt:lpstr>There is Myth about Nano Carbons</vt:lpstr>
      <vt:lpstr>Myth about Nano Carbons</vt:lpstr>
      <vt:lpstr>Myth about Nano Carbons</vt:lpstr>
      <vt:lpstr>Applications of Nano Carbons</vt:lpstr>
      <vt:lpstr>We Carefully Have to Look at…</vt:lpstr>
      <vt:lpstr>SWOT Analysis: Nano Makes Sense Industrially?</vt:lpstr>
      <vt:lpstr>SWOT Analysis 2</vt:lpstr>
      <vt:lpstr>SWOT Analysis 3</vt:lpstr>
      <vt:lpstr>SWOT Analysis 4</vt:lpstr>
      <vt:lpstr>SWOT of Nano Carbons Commercially</vt:lpstr>
      <vt:lpstr>Paint Heater</vt:lpstr>
      <vt:lpstr>CNT Paint Heater (HeatNexⓇ)</vt:lpstr>
      <vt:lpstr>CNT Resin Composite</vt:lpstr>
      <vt:lpstr>CNT Metal Composite</vt:lpstr>
      <vt:lpstr>Al-CNT Mechanical Strength Change</vt:lpstr>
      <vt:lpstr>CNT Yarn, Ribbon Sensors, Artificial Muscle </vt:lpstr>
      <vt:lpstr>CNT Sensor Tape with CNT Yarn</vt:lpstr>
      <vt:lpstr>Technical Description</vt:lpstr>
      <vt:lpstr>PowerPoint プレゼンテーション</vt:lpstr>
      <vt:lpstr>Blood Pressure &amp; Pulse Monitor  </vt:lpstr>
      <vt:lpstr>Blood Pressure &amp; Pulse Sensor</vt:lpstr>
      <vt:lpstr>ARTIFICIAL MUSCLE with CNT YARN</vt:lpstr>
      <vt:lpstr>Carbon Fiber Glued Press ( CFGP®) </vt:lpstr>
      <vt:lpstr>CFGPⓇ (Carbon Fiber Glued Press)</vt:lpstr>
      <vt:lpstr>CFRP &amp; CFGP: Comparison of Work-Hour</vt:lpstr>
      <vt:lpstr>CFGP: Comparison with CFRP</vt:lpstr>
      <vt:lpstr>Copper Electric-Plated CNT Yarn</vt:lpstr>
      <vt:lpstr>CNT Membrane</vt:lpstr>
      <vt:lpstr>Macro Size CNT Membrane</vt:lpstr>
      <vt:lpstr>Nano Carbons make it possible: Humanoid</vt:lpstr>
      <vt:lpstr>Nano Carbon Materials: Ultimate Goal</vt:lpstr>
      <vt:lpstr>Summary</vt:lpstr>
    </vt:vector>
  </TitlesOfParts>
  <Company>三井物産株式会社</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75758</dc:creator>
  <cp:lastModifiedBy>YOKO＆SHUJI TSURUOKA</cp:lastModifiedBy>
  <cp:revision>1443</cp:revision>
  <cp:lastPrinted>2014-07-09T07:37:01Z</cp:lastPrinted>
  <dcterms:created xsi:type="dcterms:W3CDTF">2008-06-17T04:39:09Z</dcterms:created>
  <dcterms:modified xsi:type="dcterms:W3CDTF">2018-06-01T13:54:53Z</dcterms:modified>
</cp:coreProperties>
</file>